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268" r:id="rId3"/>
    <p:sldId id="269" r:id="rId4"/>
    <p:sldId id="270" r:id="rId5"/>
    <p:sldId id="264" r:id="rId6"/>
    <p:sldId id="271" r:id="rId7"/>
    <p:sldId id="265" r:id="rId8"/>
    <p:sldId id="272" r:id="rId9"/>
    <p:sldId id="257" r:id="rId10"/>
    <p:sldId id="273" r:id="rId11"/>
    <p:sldId id="274" r:id="rId12"/>
    <p:sldId id="275" r:id="rId13"/>
    <p:sldId id="277" r:id="rId14"/>
    <p:sldId id="276" r:id="rId15"/>
    <p:sldId id="278" r:id="rId16"/>
    <p:sldId id="279" r:id="rId17"/>
    <p:sldId id="281" r:id="rId18"/>
    <p:sldId id="284" r:id="rId19"/>
    <p:sldId id="298" r:id="rId20"/>
    <p:sldId id="285" r:id="rId21"/>
    <p:sldId id="290" r:id="rId22"/>
    <p:sldId id="291" r:id="rId23"/>
    <p:sldId id="299" r:id="rId24"/>
    <p:sldId id="294" r:id="rId25"/>
    <p:sldId id="287" r:id="rId26"/>
    <p:sldId id="293" r:id="rId27"/>
    <p:sldId id="292" r:id="rId28"/>
    <p:sldId id="295" r:id="rId29"/>
    <p:sldId id="296" r:id="rId30"/>
    <p:sldId id="297" r:id="rId31"/>
    <p:sldId id="263" r:id="rId32"/>
    <p:sldId id="259" r:id="rId33"/>
    <p:sldId id="258" r:id="rId34"/>
    <p:sldId id="266" r:id="rId35"/>
    <p:sldId id="261" r:id="rId36"/>
    <p:sldId id="262" r:id="rId37"/>
    <p:sldId id="267"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an" initials="S" lastIdx="1" clrIdx="0">
    <p:extLst>
      <p:ext uri="{19B8F6BF-5375-455C-9EA6-DF929625EA0E}">
        <p15:presenceInfo xmlns:p15="http://schemas.microsoft.com/office/powerpoint/2012/main" userId="17b865f82439928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DD57B"/>
    <a:srgbClr val="95DA75"/>
    <a:srgbClr val="FDEC51"/>
    <a:srgbClr val="77C88D"/>
    <a:srgbClr val="52B29E"/>
    <a:srgbClr val="6C4D85"/>
    <a:srgbClr val="693476"/>
    <a:srgbClr val="5790A5"/>
    <a:srgbClr val="5D88A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64" autoAdjust="0"/>
    <p:restoredTop sz="78613" autoAdjust="0"/>
  </p:normalViewPr>
  <p:slideViewPr>
    <p:cSldViewPr snapToGrid="0">
      <p:cViewPr>
        <p:scale>
          <a:sx n="66" d="100"/>
          <a:sy n="66" d="100"/>
        </p:scale>
        <p:origin x="-570" y="5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gif>
</file>

<file path=ppt/media/image16.gif>
</file>

<file path=ppt/media/image17.png>
</file>

<file path=ppt/media/image18.jp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jp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svg>
</file>

<file path=ppt/media/image48.png>
</file>

<file path=ppt/media/image49.png>
</file>

<file path=ppt/media/image5.png>
</file>

<file path=ppt/media/image50.png>
</file>

<file path=ppt/media/image51.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8EAE1A-4C29-4C26-8838-867814FCF455}" type="datetimeFigureOut">
              <a:rPr lang="en-US" smtClean="0"/>
              <a:t>1/19/2021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E980CD-5903-46DF-8B62-639E39FB70CA}" type="slidenum">
              <a:rPr lang="en-US" smtClean="0"/>
              <a:t>‹#›</a:t>
            </a:fld>
            <a:endParaRPr lang="en-US"/>
          </a:p>
        </p:txBody>
      </p:sp>
    </p:spTree>
    <p:extLst>
      <p:ext uri="{BB962C8B-B14F-4D97-AF65-F5344CB8AC3E}">
        <p14:creationId xmlns:p14="http://schemas.microsoft.com/office/powerpoint/2010/main" val="20510183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rPr>
              <a:t>Figure 1: Map of South Central Texas, where 10 USGS gaged Streams were sampled in the Spring of 2017. An annual precipitation overlay indicate that the sample sites span a gradient from 61 cm/</a:t>
            </a:r>
            <a:r>
              <a:rPr lang="en-US" dirty="0" err="1">
                <a:effectLst/>
              </a:rPr>
              <a:t>yr</a:t>
            </a:r>
            <a:r>
              <a:rPr lang="en-US" dirty="0">
                <a:effectLst/>
              </a:rPr>
              <a:t> in the Southwest to 134 cm/</a:t>
            </a:r>
            <a:r>
              <a:rPr lang="en-US" dirty="0" err="1">
                <a:effectLst/>
              </a:rPr>
              <a:t>yr</a:t>
            </a:r>
            <a:r>
              <a:rPr lang="en-US" dirty="0">
                <a:effectLst/>
              </a:rPr>
              <a:t> in the Northeast.</a:t>
            </a:r>
          </a:p>
          <a:p>
            <a:endParaRPr lang="en-US" dirty="0"/>
          </a:p>
        </p:txBody>
      </p:sp>
      <p:sp>
        <p:nvSpPr>
          <p:cNvPr id="4" name="Slide Number Placeholder 3"/>
          <p:cNvSpPr>
            <a:spLocks noGrp="1"/>
          </p:cNvSpPr>
          <p:nvPr>
            <p:ph type="sldNum" sz="quarter" idx="5"/>
          </p:nvPr>
        </p:nvSpPr>
        <p:spPr/>
        <p:txBody>
          <a:bodyPr/>
          <a:lstStyle/>
          <a:p>
            <a:fld id="{1380C976-69FE-480F-A5DE-21BB1A64F930}" type="slidenum">
              <a:rPr lang="en-US" smtClean="0"/>
              <a:t>19</a:t>
            </a:fld>
            <a:endParaRPr lang="en-US"/>
          </a:p>
        </p:txBody>
      </p:sp>
    </p:spTree>
    <p:extLst>
      <p:ext uri="{BB962C8B-B14F-4D97-AF65-F5344CB8AC3E}">
        <p14:creationId xmlns:p14="http://schemas.microsoft.com/office/powerpoint/2010/main" val="27947266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666666"/>
                </a:solidFill>
                <a:effectLst/>
                <a:latin typeface="Arial" panose="020B0604020202020204" pitchFamily="34" charset="0"/>
                <a:cs typeface="Arial" panose="020B0604020202020204" pitchFamily="34" charset="0"/>
              </a:rPr>
              <a:t>Table 6. Predictor variables and coefficients (formula), degrees of freedom (df) , log-likelihood, Akaike’s Information Criterion with the small-sample bias adjustment (</a:t>
            </a:r>
            <a:r>
              <a:rPr lang="en-US" sz="1800" b="0" i="0" u="none" strike="noStrike" dirty="0" err="1">
                <a:solidFill>
                  <a:srgbClr val="000000"/>
                </a:solidFill>
                <a:effectLst/>
                <a:latin typeface="Arial" panose="020B0604020202020204" pitchFamily="34" charset="0"/>
              </a:rPr>
              <a:t>AIC</a:t>
            </a:r>
            <a:r>
              <a:rPr lang="en-US" sz="1800" b="0" i="0" u="none" strike="noStrike" baseline="-25000" dirty="0" err="1">
                <a:solidFill>
                  <a:srgbClr val="000000"/>
                </a:solidFill>
                <a:effectLst/>
                <a:latin typeface="Arial" panose="020B0604020202020204" pitchFamily="34" charset="0"/>
              </a:rPr>
              <a:t>c</a:t>
            </a:r>
            <a:r>
              <a:rPr lang="en-US" b="0" dirty="0"/>
              <a:t> </a:t>
            </a:r>
            <a:r>
              <a:rPr lang="en-US" sz="1200" b="0" i="0" u="none" strike="noStrike" dirty="0">
                <a:solidFill>
                  <a:srgbClr val="666666"/>
                </a:solidFill>
                <a:effectLst/>
                <a:latin typeface="Arial" panose="020B0604020202020204" pitchFamily="34" charset="0"/>
                <a:cs typeface="Arial" panose="020B0604020202020204" pitchFamily="34" charset="0"/>
              </a:rPr>
              <a:t>), difference from the best-ranked model’s </a:t>
            </a:r>
            <a:r>
              <a:rPr lang="en-US" sz="1800" b="0" i="0" u="none" strike="noStrike" dirty="0" err="1">
                <a:solidFill>
                  <a:srgbClr val="000000"/>
                </a:solidFill>
                <a:effectLst/>
                <a:latin typeface="Arial" panose="020B0604020202020204" pitchFamily="34" charset="0"/>
              </a:rPr>
              <a:t>AIC</a:t>
            </a:r>
            <a:r>
              <a:rPr lang="en-US" sz="1800" b="0" i="0" u="none" strike="noStrike" baseline="-25000" dirty="0" err="1">
                <a:solidFill>
                  <a:srgbClr val="000000"/>
                </a:solidFill>
                <a:effectLst/>
                <a:latin typeface="Arial" panose="020B0604020202020204" pitchFamily="34" charset="0"/>
              </a:rPr>
              <a:t>c</a:t>
            </a:r>
            <a:r>
              <a:rPr lang="en-US" dirty="0"/>
              <a:t> </a:t>
            </a:r>
            <a:r>
              <a:rPr lang="en-US" sz="1200" b="0" i="0" u="none" strike="noStrike" dirty="0">
                <a:solidFill>
                  <a:srgbClr val="666666"/>
                </a:solidFill>
                <a:effectLst/>
                <a:latin typeface="Arial" panose="020B0604020202020204" pitchFamily="34" charset="0"/>
                <a:cs typeface="Arial" panose="020B0604020202020204" pitchFamily="34" charset="0"/>
              </a:rPr>
              <a:t>(</a:t>
            </a:r>
            <a:r>
              <a:rPr lang="el-GR" sz="1800" b="0" i="0" u="none" strike="noStrike" dirty="0">
                <a:solidFill>
                  <a:srgbClr val="000000"/>
                </a:solidFill>
                <a:effectLst/>
                <a:latin typeface="Arial" panose="020B0604020202020204" pitchFamily="34" charset="0"/>
              </a:rPr>
              <a:t>Δ </a:t>
            </a:r>
            <a:r>
              <a:rPr lang="en-US" sz="1800" b="0" i="0" u="none" strike="noStrike" dirty="0" err="1">
                <a:solidFill>
                  <a:srgbClr val="000000"/>
                </a:solidFill>
                <a:effectLst/>
                <a:latin typeface="Arial" panose="020B0604020202020204" pitchFamily="34" charset="0"/>
              </a:rPr>
              <a:t>AIC</a:t>
            </a:r>
            <a:r>
              <a:rPr lang="en-US" sz="1800" b="0" i="0" u="none" strike="noStrike" baseline="-25000" dirty="0" err="1">
                <a:solidFill>
                  <a:srgbClr val="000000"/>
                </a:solidFill>
                <a:effectLst/>
                <a:latin typeface="Arial" panose="020B0604020202020204" pitchFamily="34" charset="0"/>
              </a:rPr>
              <a:t>c</a:t>
            </a:r>
            <a:r>
              <a:rPr lang="en-US" b="0" dirty="0"/>
              <a:t> ), and Akaike weights (</a:t>
            </a:r>
            <a:r>
              <a:rPr lang="en-US" b="0" i="1" dirty="0"/>
              <a:t>w</a:t>
            </a:r>
            <a:r>
              <a:rPr lang="en-US" b="0" i="0" dirty="0"/>
              <a:t>) for set of candidate models predicting invertebrate Shannon diversity.</a:t>
            </a:r>
            <a:endParaRPr lang="el-GR" sz="1200" b="0" i="0" u="none" strike="noStrike" dirty="0">
              <a:solidFill>
                <a:srgbClr val="666666"/>
              </a:solidFill>
              <a:effectLst/>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D5E980CD-5903-46DF-8B62-639E39FB70CA}" type="slidenum">
              <a:rPr lang="en-US" smtClean="0"/>
              <a:t>29</a:t>
            </a:fld>
            <a:endParaRPr lang="en-US"/>
          </a:p>
        </p:txBody>
      </p:sp>
    </p:spTree>
    <p:extLst>
      <p:ext uri="{BB962C8B-B14F-4D97-AF65-F5344CB8AC3E}">
        <p14:creationId xmlns:p14="http://schemas.microsoft.com/office/powerpoint/2010/main" val="25988659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Figure 1: Principal Component Analysis of environmental predictors at 10 sites spanning a precipitation gradient along the Texas Coastal Prairie. Circles representing sample sites are colored based on their annual precipitation. Axes labels include the percentage of variance explained by PC1 (horizontal axis) and PC2 (vertical axis).</a:t>
            </a:r>
          </a:p>
          <a:p>
            <a:endParaRPr lang="en-US" dirty="0"/>
          </a:p>
        </p:txBody>
      </p:sp>
      <p:sp>
        <p:nvSpPr>
          <p:cNvPr id="4" name="Slide Number Placeholder 3"/>
          <p:cNvSpPr>
            <a:spLocks noGrp="1"/>
          </p:cNvSpPr>
          <p:nvPr>
            <p:ph type="sldNum" sz="quarter" idx="5"/>
          </p:nvPr>
        </p:nvSpPr>
        <p:spPr/>
        <p:txBody>
          <a:bodyPr/>
          <a:lstStyle/>
          <a:p>
            <a:fld id="{D5E980CD-5903-46DF-8B62-639E39FB70CA}" type="slidenum">
              <a:rPr lang="en-US" smtClean="0"/>
              <a:t>20</a:t>
            </a:fld>
            <a:endParaRPr lang="en-US"/>
          </a:p>
        </p:txBody>
      </p:sp>
    </p:spTree>
    <p:extLst>
      <p:ext uri="{BB962C8B-B14F-4D97-AF65-F5344CB8AC3E}">
        <p14:creationId xmlns:p14="http://schemas.microsoft.com/office/powerpoint/2010/main" val="4839234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Figure 2: Fish diversity plotted against (A) annual precipitation (cm/</a:t>
            </a:r>
            <a:r>
              <a:rPr lang="en-US" sz="1200" dirty="0" err="1">
                <a:latin typeface="Arial" panose="020B0604020202020204" pitchFamily="34" charset="0"/>
                <a:cs typeface="Arial" panose="020B0604020202020204" pitchFamily="34" charset="0"/>
              </a:rPr>
              <a:t>yr</a:t>
            </a:r>
            <a:r>
              <a:rPr lang="en-US" sz="1200" dirty="0">
                <a:latin typeface="Arial" panose="020B0604020202020204" pitchFamily="34" charset="0"/>
                <a:cs typeface="Arial" panose="020B0604020202020204" pitchFamily="34" charset="0"/>
              </a:rPr>
              <a:t>), (B) NH</a:t>
            </a:r>
            <a:r>
              <a:rPr lang="en-US" sz="1200" baseline="-25000" dirty="0">
                <a:latin typeface="Arial" panose="020B0604020202020204" pitchFamily="34" charset="0"/>
                <a:cs typeface="Arial" panose="020B0604020202020204" pitchFamily="34" charset="0"/>
              </a:rPr>
              <a:t>4</a:t>
            </a:r>
            <a:r>
              <a:rPr lang="en-US" sz="1200" baseline="30000" dirty="0">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 (mg/L), (C) canopy cover (%), (D) log-transformed conductivity (</a:t>
            </a:r>
            <a:r>
              <a:rPr lang="en-US" sz="1200" b="0" i="0" dirty="0">
                <a:solidFill>
                  <a:srgbClr val="111111"/>
                </a:solidFill>
                <a:effectLst/>
                <a:latin typeface="Arial" panose="020B0604020202020204" pitchFamily="34" charset="0"/>
                <a:cs typeface="Arial" panose="020B0604020202020204" pitchFamily="34" charset="0"/>
              </a:rPr>
              <a:t>µS/cm).</a:t>
            </a:r>
            <a:r>
              <a:rPr lang="en-US" sz="1200" dirty="0">
                <a:latin typeface="Arial" panose="020B0604020202020204" pitchFamily="34" charset="0"/>
                <a:cs typeface="Arial" panose="020B0604020202020204" pitchFamily="34" charset="0"/>
              </a:rPr>
              <a:t> (E &amp; F) Fish community ordinations using Hellinger transformation and redundancy analysis. Axes labels display the proportion of the variance explained as a percentage. Colored circles represent sites with color determined by annual precipitation. Arrows depict fitted vectors for (E) species and (F) environmental predictors which can be visually interpreted based on their direction. Black arrows indicate statistically significant (</a:t>
            </a:r>
            <a:r>
              <a:rPr lang="en-US" sz="1200" i="1" dirty="0">
                <a:latin typeface="Arial" panose="020B0604020202020204" pitchFamily="34" charset="0"/>
                <a:cs typeface="Arial" panose="020B0604020202020204" pitchFamily="34" charset="0"/>
              </a:rPr>
              <a:t>p</a:t>
            </a:r>
            <a:r>
              <a:rPr lang="en-US" sz="1200" dirty="0">
                <a:latin typeface="Arial" panose="020B0604020202020204" pitchFamily="34" charset="0"/>
                <a:cs typeface="Arial" panose="020B0604020202020204" pitchFamily="34" charset="0"/>
              </a:rPr>
              <a:t>-value &lt; 0.05) correlations. Only significant species vectors were plotted to improve figure clarity.</a:t>
            </a:r>
          </a:p>
          <a:p>
            <a:endParaRPr lang="en-US" dirty="0"/>
          </a:p>
        </p:txBody>
      </p:sp>
      <p:sp>
        <p:nvSpPr>
          <p:cNvPr id="4" name="Slide Number Placeholder 3"/>
          <p:cNvSpPr>
            <a:spLocks noGrp="1"/>
          </p:cNvSpPr>
          <p:nvPr>
            <p:ph type="sldNum" sz="quarter" idx="5"/>
          </p:nvPr>
        </p:nvSpPr>
        <p:spPr/>
        <p:txBody>
          <a:bodyPr/>
          <a:lstStyle/>
          <a:p>
            <a:fld id="{D5E980CD-5903-46DF-8B62-639E39FB70CA}" type="slidenum">
              <a:rPr lang="en-US" smtClean="0"/>
              <a:t>21</a:t>
            </a:fld>
            <a:endParaRPr lang="en-US"/>
          </a:p>
        </p:txBody>
      </p:sp>
    </p:spTree>
    <p:extLst>
      <p:ext uri="{BB962C8B-B14F-4D97-AF65-F5344CB8AC3E}">
        <p14:creationId xmlns:p14="http://schemas.microsoft.com/office/powerpoint/2010/main" val="22465293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Figure 3: Macroinvertebrate Shannon diversity plotted against (A) annual precipitation (cm/</a:t>
            </a:r>
            <a:r>
              <a:rPr lang="en-US" sz="1200" dirty="0" err="1"/>
              <a:t>yr</a:t>
            </a:r>
            <a:r>
              <a:rPr lang="en-US" sz="1200" dirty="0"/>
              <a:t>) and (B) Low Flow Pulse Percent</a:t>
            </a:r>
            <a:r>
              <a:rPr lang="en-US" sz="1200" b="0" i="0" dirty="0">
                <a:solidFill>
                  <a:srgbClr val="111111"/>
                </a:solidFill>
                <a:effectLst/>
                <a:latin typeface="Roboto"/>
              </a:rPr>
              <a:t>.</a:t>
            </a:r>
            <a:r>
              <a:rPr lang="en-US" sz="1200" dirty="0"/>
              <a:t> (C &amp; D) Fish community ordinations using Hellinger transformation and redundancy analysis. Axes labels contain proportion of the variance explained as a percentage. Dots represent sites with color determined by annual precipitation. Arrows represent fitted vectors for (E) environmental predictors and (F) species which can be visually interpreted based on their direction. Black arrows indicate statistically significant (</a:t>
            </a:r>
            <a:r>
              <a:rPr lang="en-US" sz="1200" i="1" dirty="0"/>
              <a:t>p</a:t>
            </a:r>
            <a:r>
              <a:rPr lang="en-US" sz="1200" dirty="0"/>
              <a:t>-value &lt; 0.05) correlations. Only significant species vectors were plotted to improve figure clarity.</a:t>
            </a:r>
          </a:p>
          <a:p>
            <a:endParaRPr lang="en-US" dirty="0"/>
          </a:p>
        </p:txBody>
      </p:sp>
      <p:sp>
        <p:nvSpPr>
          <p:cNvPr id="4" name="Slide Number Placeholder 3"/>
          <p:cNvSpPr>
            <a:spLocks noGrp="1"/>
          </p:cNvSpPr>
          <p:nvPr>
            <p:ph type="sldNum" sz="quarter" idx="5"/>
          </p:nvPr>
        </p:nvSpPr>
        <p:spPr/>
        <p:txBody>
          <a:bodyPr/>
          <a:lstStyle/>
          <a:p>
            <a:fld id="{D5E980CD-5903-46DF-8B62-639E39FB70CA}" type="slidenum">
              <a:rPr lang="en-US" smtClean="0"/>
              <a:t>22</a:t>
            </a:fld>
            <a:endParaRPr lang="en-US"/>
          </a:p>
        </p:txBody>
      </p:sp>
    </p:spTree>
    <p:extLst>
      <p:ext uri="{BB962C8B-B14F-4D97-AF65-F5344CB8AC3E}">
        <p14:creationId xmlns:p14="http://schemas.microsoft.com/office/powerpoint/2010/main" val="18243085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Table 1: Summary statistics for linear autocorrelations among environmental predictors. * denotes a statistically significant correlation (</a:t>
            </a:r>
            <a:r>
              <a:rPr lang="en-US" sz="1200" i="1" dirty="0">
                <a:latin typeface="Arial" panose="020B0604020202020204" pitchFamily="34" charset="0"/>
                <a:cs typeface="Arial" panose="020B0604020202020204" pitchFamily="34" charset="0"/>
              </a:rPr>
              <a:t>p</a:t>
            </a:r>
            <a:r>
              <a:rPr lang="en-US" sz="1200" dirty="0">
                <a:latin typeface="Arial" panose="020B0604020202020204" pitchFamily="34" charset="0"/>
                <a:cs typeface="Arial" panose="020B0604020202020204" pitchFamily="34" charset="0"/>
              </a:rPr>
              <a:t>-value &lt; 0.05). </a:t>
            </a:r>
          </a:p>
          <a:p>
            <a:endParaRPr lang="en-US" dirty="0"/>
          </a:p>
        </p:txBody>
      </p:sp>
      <p:sp>
        <p:nvSpPr>
          <p:cNvPr id="4" name="Slide Number Placeholder 3"/>
          <p:cNvSpPr>
            <a:spLocks noGrp="1"/>
          </p:cNvSpPr>
          <p:nvPr>
            <p:ph type="sldNum" sz="quarter" idx="5"/>
          </p:nvPr>
        </p:nvSpPr>
        <p:spPr/>
        <p:txBody>
          <a:bodyPr/>
          <a:lstStyle/>
          <a:p>
            <a:fld id="{D5E980CD-5903-46DF-8B62-639E39FB70CA}" type="slidenum">
              <a:rPr lang="en-US" smtClean="0"/>
              <a:t>24</a:t>
            </a:fld>
            <a:endParaRPr lang="en-US"/>
          </a:p>
        </p:txBody>
      </p:sp>
    </p:spTree>
    <p:extLst>
      <p:ext uri="{BB962C8B-B14F-4D97-AF65-F5344CB8AC3E}">
        <p14:creationId xmlns:p14="http://schemas.microsoft.com/office/powerpoint/2010/main" val="3930961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Table 2: Summary statistics for linear regressions of fish Shannon Index values versus environmental predictors. * denotes a statistically significant correlation (</a:t>
            </a:r>
            <a:r>
              <a:rPr lang="en-US" sz="1200" i="1" dirty="0">
                <a:latin typeface="Arial" panose="020B0604020202020204" pitchFamily="34" charset="0"/>
                <a:cs typeface="Arial" panose="020B0604020202020204" pitchFamily="34" charset="0"/>
              </a:rPr>
              <a:t>p</a:t>
            </a:r>
            <a:r>
              <a:rPr lang="en-US" sz="1200" dirty="0">
                <a:latin typeface="Arial" panose="020B0604020202020204" pitchFamily="34" charset="0"/>
                <a:cs typeface="Arial" panose="020B0604020202020204" pitchFamily="34" charset="0"/>
              </a:rPr>
              <a:t>-value &lt; 0.05). </a:t>
            </a:r>
          </a:p>
          <a:p>
            <a:endParaRPr lang="en-US" dirty="0"/>
          </a:p>
        </p:txBody>
      </p:sp>
      <p:sp>
        <p:nvSpPr>
          <p:cNvPr id="4" name="Slide Number Placeholder 3"/>
          <p:cNvSpPr>
            <a:spLocks noGrp="1"/>
          </p:cNvSpPr>
          <p:nvPr>
            <p:ph type="sldNum" sz="quarter" idx="5"/>
          </p:nvPr>
        </p:nvSpPr>
        <p:spPr/>
        <p:txBody>
          <a:bodyPr/>
          <a:lstStyle/>
          <a:p>
            <a:fld id="{D5E980CD-5903-46DF-8B62-639E39FB70CA}" type="slidenum">
              <a:rPr lang="en-US" smtClean="0"/>
              <a:t>25</a:t>
            </a:fld>
            <a:endParaRPr lang="en-US"/>
          </a:p>
        </p:txBody>
      </p:sp>
    </p:spTree>
    <p:extLst>
      <p:ext uri="{BB962C8B-B14F-4D97-AF65-F5344CB8AC3E}">
        <p14:creationId xmlns:p14="http://schemas.microsoft.com/office/powerpoint/2010/main" val="25266347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666666"/>
                </a:solidFill>
                <a:effectLst/>
                <a:latin typeface="Arial" panose="020B0604020202020204" pitchFamily="34" charset="0"/>
                <a:cs typeface="Arial" panose="020B0604020202020204" pitchFamily="34" charset="0"/>
              </a:rPr>
              <a:t>Table 3. Predictor variables and coefficients (formula), degrees of freedom (df) , log-likelihood, Akaike’s Information Criterion with the small-sample bias adjustment (</a:t>
            </a:r>
            <a:r>
              <a:rPr lang="en-US" sz="1800" b="0" i="0" u="none" strike="noStrike" dirty="0" err="1">
                <a:solidFill>
                  <a:srgbClr val="000000"/>
                </a:solidFill>
                <a:effectLst/>
                <a:latin typeface="Arial" panose="020B0604020202020204" pitchFamily="34" charset="0"/>
              </a:rPr>
              <a:t>AIC</a:t>
            </a:r>
            <a:r>
              <a:rPr lang="en-US" sz="1800" b="0" i="0" u="none" strike="noStrike" baseline="-25000" dirty="0" err="1">
                <a:solidFill>
                  <a:srgbClr val="000000"/>
                </a:solidFill>
                <a:effectLst/>
                <a:latin typeface="Arial" panose="020B0604020202020204" pitchFamily="34" charset="0"/>
              </a:rPr>
              <a:t>c</a:t>
            </a:r>
            <a:r>
              <a:rPr lang="en-US" b="0" dirty="0"/>
              <a:t> </a:t>
            </a:r>
            <a:r>
              <a:rPr lang="en-US" sz="1200" b="0" i="0" u="none" strike="noStrike" dirty="0">
                <a:solidFill>
                  <a:srgbClr val="666666"/>
                </a:solidFill>
                <a:effectLst/>
                <a:latin typeface="Arial" panose="020B0604020202020204" pitchFamily="34" charset="0"/>
                <a:cs typeface="Arial" panose="020B0604020202020204" pitchFamily="34" charset="0"/>
              </a:rPr>
              <a:t>), difference from the best-ranked model’s </a:t>
            </a:r>
            <a:r>
              <a:rPr lang="en-US" sz="1800" b="0" i="0" u="none" strike="noStrike" dirty="0" err="1">
                <a:solidFill>
                  <a:srgbClr val="000000"/>
                </a:solidFill>
                <a:effectLst/>
                <a:latin typeface="Arial" panose="020B0604020202020204" pitchFamily="34" charset="0"/>
              </a:rPr>
              <a:t>AIC</a:t>
            </a:r>
            <a:r>
              <a:rPr lang="en-US" sz="1800" b="0" i="0" u="none" strike="noStrike" baseline="-25000" dirty="0" err="1">
                <a:solidFill>
                  <a:srgbClr val="000000"/>
                </a:solidFill>
                <a:effectLst/>
                <a:latin typeface="Arial" panose="020B0604020202020204" pitchFamily="34" charset="0"/>
              </a:rPr>
              <a:t>c</a:t>
            </a:r>
            <a:r>
              <a:rPr lang="en-US" dirty="0"/>
              <a:t> </a:t>
            </a:r>
            <a:r>
              <a:rPr lang="en-US" sz="1200" b="0" i="0" u="none" strike="noStrike" dirty="0">
                <a:solidFill>
                  <a:srgbClr val="666666"/>
                </a:solidFill>
                <a:effectLst/>
                <a:latin typeface="Arial" panose="020B0604020202020204" pitchFamily="34" charset="0"/>
                <a:cs typeface="Arial" panose="020B0604020202020204" pitchFamily="34" charset="0"/>
              </a:rPr>
              <a:t>(</a:t>
            </a:r>
            <a:r>
              <a:rPr lang="el-GR" sz="1800" b="0" i="0" u="none" strike="noStrike" dirty="0">
                <a:solidFill>
                  <a:srgbClr val="000000"/>
                </a:solidFill>
                <a:effectLst/>
                <a:latin typeface="Arial" panose="020B0604020202020204" pitchFamily="34" charset="0"/>
              </a:rPr>
              <a:t>Δ </a:t>
            </a:r>
            <a:r>
              <a:rPr lang="en-US" sz="1800" b="0" i="0" u="none" strike="noStrike" dirty="0" err="1">
                <a:solidFill>
                  <a:srgbClr val="000000"/>
                </a:solidFill>
                <a:effectLst/>
                <a:latin typeface="Arial" panose="020B0604020202020204" pitchFamily="34" charset="0"/>
              </a:rPr>
              <a:t>AIC</a:t>
            </a:r>
            <a:r>
              <a:rPr lang="en-US" sz="1800" b="0" i="0" u="none" strike="noStrike" baseline="-25000" dirty="0" err="1">
                <a:solidFill>
                  <a:srgbClr val="000000"/>
                </a:solidFill>
                <a:effectLst/>
                <a:latin typeface="Arial" panose="020B0604020202020204" pitchFamily="34" charset="0"/>
              </a:rPr>
              <a:t>c</a:t>
            </a:r>
            <a:r>
              <a:rPr lang="en-US" b="0" dirty="0"/>
              <a:t> ), and Akaike weights (</a:t>
            </a:r>
            <a:r>
              <a:rPr lang="en-US" b="0" i="1" dirty="0"/>
              <a:t>w</a:t>
            </a:r>
            <a:r>
              <a:rPr lang="en-US" b="0" i="0" dirty="0"/>
              <a:t>) for set of candidate models predicting fish Shannon diversity.</a:t>
            </a:r>
            <a:endParaRPr lang="el-GR" sz="1200" b="0" i="0" u="none" strike="noStrike" dirty="0">
              <a:solidFill>
                <a:srgbClr val="666666"/>
              </a:solidFill>
              <a:effectLst/>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D5E980CD-5903-46DF-8B62-639E39FB70CA}" type="slidenum">
              <a:rPr lang="en-US" smtClean="0"/>
              <a:t>26</a:t>
            </a:fld>
            <a:endParaRPr lang="en-US"/>
          </a:p>
        </p:txBody>
      </p:sp>
    </p:spTree>
    <p:extLst>
      <p:ext uri="{BB962C8B-B14F-4D97-AF65-F5344CB8AC3E}">
        <p14:creationId xmlns:p14="http://schemas.microsoft.com/office/powerpoint/2010/main" val="15471651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Table 4: Radial coordinates and summary statistics for fitted vectors of species and environmental predictors within the fish RDA ordination. * denotes a statistically significant correlation (</a:t>
            </a:r>
            <a:r>
              <a:rPr lang="en-US" sz="1200" i="1" dirty="0">
                <a:latin typeface="Arial" panose="020B0604020202020204" pitchFamily="34" charset="0"/>
                <a:cs typeface="Arial" panose="020B0604020202020204" pitchFamily="34" charset="0"/>
              </a:rPr>
              <a:t>p</a:t>
            </a:r>
            <a:r>
              <a:rPr lang="en-US" sz="1200" dirty="0">
                <a:latin typeface="Arial" panose="020B0604020202020204" pitchFamily="34" charset="0"/>
                <a:cs typeface="Arial" panose="020B0604020202020204" pitchFamily="34" charset="0"/>
              </a:rPr>
              <a:t>-value &lt; 0.05)</a:t>
            </a:r>
          </a:p>
          <a:p>
            <a:endParaRPr lang="en-US" dirty="0"/>
          </a:p>
        </p:txBody>
      </p:sp>
      <p:sp>
        <p:nvSpPr>
          <p:cNvPr id="4" name="Slide Number Placeholder 3"/>
          <p:cNvSpPr>
            <a:spLocks noGrp="1"/>
          </p:cNvSpPr>
          <p:nvPr>
            <p:ph type="sldNum" sz="quarter" idx="5"/>
          </p:nvPr>
        </p:nvSpPr>
        <p:spPr/>
        <p:txBody>
          <a:bodyPr/>
          <a:lstStyle/>
          <a:p>
            <a:fld id="{D5E980CD-5903-46DF-8B62-639E39FB70CA}" type="slidenum">
              <a:rPr lang="en-US" smtClean="0"/>
              <a:t>27</a:t>
            </a:fld>
            <a:endParaRPr lang="en-US"/>
          </a:p>
        </p:txBody>
      </p:sp>
    </p:spTree>
    <p:extLst>
      <p:ext uri="{BB962C8B-B14F-4D97-AF65-F5344CB8AC3E}">
        <p14:creationId xmlns:p14="http://schemas.microsoft.com/office/powerpoint/2010/main" val="3706305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Table 5: Summary statistics for linear regressions of </a:t>
            </a:r>
            <a:r>
              <a:rPr lang="en-US" sz="1200" dirty="0" err="1">
                <a:latin typeface="Arial" panose="020B0604020202020204" pitchFamily="34" charset="0"/>
                <a:cs typeface="Arial" panose="020B0604020202020204" pitchFamily="34" charset="0"/>
              </a:rPr>
              <a:t>inverebrate</a:t>
            </a:r>
            <a:r>
              <a:rPr lang="en-US" sz="1200" dirty="0">
                <a:latin typeface="Arial" panose="020B0604020202020204" pitchFamily="34" charset="0"/>
                <a:cs typeface="Arial" panose="020B0604020202020204" pitchFamily="34" charset="0"/>
              </a:rPr>
              <a:t> Shannon Index values versus environmental predictors. * denotes a statistically significant correlation (</a:t>
            </a:r>
            <a:r>
              <a:rPr lang="en-US" sz="1200" i="1" dirty="0">
                <a:latin typeface="Arial" panose="020B0604020202020204" pitchFamily="34" charset="0"/>
                <a:cs typeface="Arial" panose="020B0604020202020204" pitchFamily="34" charset="0"/>
              </a:rPr>
              <a:t>p</a:t>
            </a:r>
            <a:r>
              <a:rPr lang="en-US" sz="1200" dirty="0">
                <a:latin typeface="Arial" panose="020B0604020202020204" pitchFamily="34" charset="0"/>
                <a:cs typeface="Arial" panose="020B0604020202020204" pitchFamily="34" charset="0"/>
              </a:rPr>
              <a:t>-value &lt; 0.05).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5E980CD-5903-46DF-8B62-639E39FB70CA}" type="slidenum">
              <a:rPr lang="en-US" smtClean="0"/>
              <a:t>28</a:t>
            </a:fld>
            <a:endParaRPr lang="en-US"/>
          </a:p>
        </p:txBody>
      </p:sp>
    </p:spTree>
    <p:extLst>
      <p:ext uri="{BB962C8B-B14F-4D97-AF65-F5344CB8AC3E}">
        <p14:creationId xmlns:p14="http://schemas.microsoft.com/office/powerpoint/2010/main" val="23317066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95C68-FC0A-4F7E-9856-0F0B82FC93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CEE9BAC-38FC-43D0-953C-07914E04DD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C824665-B24A-42F5-9EA7-1E26D024A20D}"/>
              </a:ext>
            </a:extLst>
          </p:cNvPr>
          <p:cNvSpPr>
            <a:spLocks noGrp="1"/>
          </p:cNvSpPr>
          <p:nvPr>
            <p:ph type="dt" sz="half" idx="10"/>
          </p:nvPr>
        </p:nvSpPr>
        <p:spPr/>
        <p:txBody>
          <a:bodyPr/>
          <a:lstStyle/>
          <a:p>
            <a:fld id="{FDD6A355-2324-4E88-A4B2-A29CF3813887}" type="datetimeFigureOut">
              <a:rPr lang="en-US" smtClean="0"/>
              <a:t>1/19/2021</a:t>
            </a:fld>
            <a:endParaRPr lang="en-US"/>
          </a:p>
        </p:txBody>
      </p:sp>
      <p:sp>
        <p:nvSpPr>
          <p:cNvPr id="5" name="Footer Placeholder 4">
            <a:extLst>
              <a:ext uri="{FF2B5EF4-FFF2-40B4-BE49-F238E27FC236}">
                <a16:creationId xmlns:a16="http://schemas.microsoft.com/office/drawing/2014/main" id="{2DD5AC74-5C77-4464-9C95-D6777FB56F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89397D-C473-4B1C-9339-1A3CDCE35A72}"/>
              </a:ext>
            </a:extLst>
          </p:cNvPr>
          <p:cNvSpPr>
            <a:spLocks noGrp="1"/>
          </p:cNvSpPr>
          <p:nvPr>
            <p:ph type="sldNum" sz="quarter" idx="12"/>
          </p:nvPr>
        </p:nvSpPr>
        <p:spPr/>
        <p:txBody>
          <a:bodyPr/>
          <a:lstStyle/>
          <a:p>
            <a:fld id="{DB93A9B2-9344-47BA-BDAB-C23DCDDA10CC}" type="slidenum">
              <a:rPr lang="en-US" smtClean="0"/>
              <a:t>‹#›</a:t>
            </a:fld>
            <a:endParaRPr lang="en-US"/>
          </a:p>
        </p:txBody>
      </p:sp>
    </p:spTree>
    <p:extLst>
      <p:ext uri="{BB962C8B-B14F-4D97-AF65-F5344CB8AC3E}">
        <p14:creationId xmlns:p14="http://schemas.microsoft.com/office/powerpoint/2010/main" val="197935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B8B13-4777-46CD-9C63-75CCAA3B25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37FDD1C-E3E1-46F8-AE50-F2868B834F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19A978-9CE0-4259-9C82-4553D357BCF8}"/>
              </a:ext>
            </a:extLst>
          </p:cNvPr>
          <p:cNvSpPr>
            <a:spLocks noGrp="1"/>
          </p:cNvSpPr>
          <p:nvPr>
            <p:ph type="dt" sz="half" idx="10"/>
          </p:nvPr>
        </p:nvSpPr>
        <p:spPr/>
        <p:txBody>
          <a:bodyPr/>
          <a:lstStyle/>
          <a:p>
            <a:fld id="{FDD6A355-2324-4E88-A4B2-A29CF3813887}" type="datetimeFigureOut">
              <a:rPr lang="en-US" smtClean="0"/>
              <a:t>1/19/2021</a:t>
            </a:fld>
            <a:endParaRPr lang="en-US"/>
          </a:p>
        </p:txBody>
      </p:sp>
      <p:sp>
        <p:nvSpPr>
          <p:cNvPr id="5" name="Footer Placeholder 4">
            <a:extLst>
              <a:ext uri="{FF2B5EF4-FFF2-40B4-BE49-F238E27FC236}">
                <a16:creationId xmlns:a16="http://schemas.microsoft.com/office/drawing/2014/main" id="{822871B4-2914-4654-9730-4914ED0953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8EA049-0C7C-40A9-B33A-B55F15E61F49}"/>
              </a:ext>
            </a:extLst>
          </p:cNvPr>
          <p:cNvSpPr>
            <a:spLocks noGrp="1"/>
          </p:cNvSpPr>
          <p:nvPr>
            <p:ph type="sldNum" sz="quarter" idx="12"/>
          </p:nvPr>
        </p:nvSpPr>
        <p:spPr/>
        <p:txBody>
          <a:bodyPr/>
          <a:lstStyle/>
          <a:p>
            <a:fld id="{DB93A9B2-9344-47BA-BDAB-C23DCDDA10CC}" type="slidenum">
              <a:rPr lang="en-US" smtClean="0"/>
              <a:t>‹#›</a:t>
            </a:fld>
            <a:endParaRPr lang="en-US"/>
          </a:p>
        </p:txBody>
      </p:sp>
    </p:spTree>
    <p:extLst>
      <p:ext uri="{BB962C8B-B14F-4D97-AF65-F5344CB8AC3E}">
        <p14:creationId xmlns:p14="http://schemas.microsoft.com/office/powerpoint/2010/main" val="590481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340C27-002A-44BF-8DCB-7DD761BBBBD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6D32418-1D21-4D89-8013-EE3A4B93E4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3830A4-F849-45D5-BBB2-44343DA811E6}"/>
              </a:ext>
            </a:extLst>
          </p:cNvPr>
          <p:cNvSpPr>
            <a:spLocks noGrp="1"/>
          </p:cNvSpPr>
          <p:nvPr>
            <p:ph type="dt" sz="half" idx="10"/>
          </p:nvPr>
        </p:nvSpPr>
        <p:spPr/>
        <p:txBody>
          <a:bodyPr/>
          <a:lstStyle/>
          <a:p>
            <a:fld id="{FDD6A355-2324-4E88-A4B2-A29CF3813887}" type="datetimeFigureOut">
              <a:rPr lang="en-US" smtClean="0"/>
              <a:t>1/19/2021</a:t>
            </a:fld>
            <a:endParaRPr lang="en-US"/>
          </a:p>
        </p:txBody>
      </p:sp>
      <p:sp>
        <p:nvSpPr>
          <p:cNvPr id="5" name="Footer Placeholder 4">
            <a:extLst>
              <a:ext uri="{FF2B5EF4-FFF2-40B4-BE49-F238E27FC236}">
                <a16:creationId xmlns:a16="http://schemas.microsoft.com/office/drawing/2014/main" id="{D4261183-522C-4B25-BC6F-F72F7113F5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6B1B65-D2B5-4DBD-BC10-3DC3FDF92E13}"/>
              </a:ext>
            </a:extLst>
          </p:cNvPr>
          <p:cNvSpPr>
            <a:spLocks noGrp="1"/>
          </p:cNvSpPr>
          <p:nvPr>
            <p:ph type="sldNum" sz="quarter" idx="12"/>
          </p:nvPr>
        </p:nvSpPr>
        <p:spPr/>
        <p:txBody>
          <a:bodyPr/>
          <a:lstStyle/>
          <a:p>
            <a:fld id="{DB93A9B2-9344-47BA-BDAB-C23DCDDA10CC}" type="slidenum">
              <a:rPr lang="en-US" smtClean="0"/>
              <a:t>‹#›</a:t>
            </a:fld>
            <a:endParaRPr lang="en-US"/>
          </a:p>
        </p:txBody>
      </p:sp>
    </p:spTree>
    <p:extLst>
      <p:ext uri="{BB962C8B-B14F-4D97-AF65-F5344CB8AC3E}">
        <p14:creationId xmlns:p14="http://schemas.microsoft.com/office/powerpoint/2010/main" val="2469742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43F0B-6E2C-4AE6-A339-BAB0CB8593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AF3AD8-0757-4BAE-A179-F214D1165D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8D7568-C3DA-4BB3-92F8-45A96176017A}"/>
              </a:ext>
            </a:extLst>
          </p:cNvPr>
          <p:cNvSpPr>
            <a:spLocks noGrp="1"/>
          </p:cNvSpPr>
          <p:nvPr>
            <p:ph type="dt" sz="half" idx="10"/>
          </p:nvPr>
        </p:nvSpPr>
        <p:spPr/>
        <p:txBody>
          <a:bodyPr/>
          <a:lstStyle/>
          <a:p>
            <a:fld id="{FDD6A355-2324-4E88-A4B2-A29CF3813887}" type="datetimeFigureOut">
              <a:rPr lang="en-US" smtClean="0"/>
              <a:t>1/19/2021</a:t>
            </a:fld>
            <a:endParaRPr lang="en-US"/>
          </a:p>
        </p:txBody>
      </p:sp>
      <p:sp>
        <p:nvSpPr>
          <p:cNvPr id="5" name="Footer Placeholder 4">
            <a:extLst>
              <a:ext uri="{FF2B5EF4-FFF2-40B4-BE49-F238E27FC236}">
                <a16:creationId xmlns:a16="http://schemas.microsoft.com/office/drawing/2014/main" id="{3DF6FCB2-F9AA-46E7-886E-84D5EE680D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35E24B-EF1C-4CCB-BD9C-9209F85799F1}"/>
              </a:ext>
            </a:extLst>
          </p:cNvPr>
          <p:cNvSpPr>
            <a:spLocks noGrp="1"/>
          </p:cNvSpPr>
          <p:nvPr>
            <p:ph type="sldNum" sz="quarter" idx="12"/>
          </p:nvPr>
        </p:nvSpPr>
        <p:spPr/>
        <p:txBody>
          <a:bodyPr/>
          <a:lstStyle/>
          <a:p>
            <a:fld id="{DB93A9B2-9344-47BA-BDAB-C23DCDDA10CC}" type="slidenum">
              <a:rPr lang="en-US" smtClean="0"/>
              <a:t>‹#›</a:t>
            </a:fld>
            <a:endParaRPr lang="en-US"/>
          </a:p>
        </p:txBody>
      </p:sp>
    </p:spTree>
    <p:extLst>
      <p:ext uri="{BB962C8B-B14F-4D97-AF65-F5344CB8AC3E}">
        <p14:creationId xmlns:p14="http://schemas.microsoft.com/office/powerpoint/2010/main" val="4020606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95C07-80F0-4B37-9CA8-A119A06800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081C85A-8689-410E-A46A-5DF0943E49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D13F6D-13A7-4225-9DCC-0B834BB9F047}"/>
              </a:ext>
            </a:extLst>
          </p:cNvPr>
          <p:cNvSpPr>
            <a:spLocks noGrp="1"/>
          </p:cNvSpPr>
          <p:nvPr>
            <p:ph type="dt" sz="half" idx="10"/>
          </p:nvPr>
        </p:nvSpPr>
        <p:spPr/>
        <p:txBody>
          <a:bodyPr/>
          <a:lstStyle/>
          <a:p>
            <a:fld id="{FDD6A355-2324-4E88-A4B2-A29CF3813887}" type="datetimeFigureOut">
              <a:rPr lang="en-US" smtClean="0"/>
              <a:t>1/19/2021</a:t>
            </a:fld>
            <a:endParaRPr lang="en-US"/>
          </a:p>
        </p:txBody>
      </p:sp>
      <p:sp>
        <p:nvSpPr>
          <p:cNvPr id="5" name="Footer Placeholder 4">
            <a:extLst>
              <a:ext uri="{FF2B5EF4-FFF2-40B4-BE49-F238E27FC236}">
                <a16:creationId xmlns:a16="http://schemas.microsoft.com/office/drawing/2014/main" id="{6801DCF4-1226-4A21-8040-CDE2AE5324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36E12A-2A85-4910-9B6D-EF99E5BD0FC8}"/>
              </a:ext>
            </a:extLst>
          </p:cNvPr>
          <p:cNvSpPr>
            <a:spLocks noGrp="1"/>
          </p:cNvSpPr>
          <p:nvPr>
            <p:ph type="sldNum" sz="quarter" idx="12"/>
          </p:nvPr>
        </p:nvSpPr>
        <p:spPr/>
        <p:txBody>
          <a:bodyPr/>
          <a:lstStyle/>
          <a:p>
            <a:fld id="{DB93A9B2-9344-47BA-BDAB-C23DCDDA10CC}" type="slidenum">
              <a:rPr lang="en-US" smtClean="0"/>
              <a:t>‹#›</a:t>
            </a:fld>
            <a:endParaRPr lang="en-US"/>
          </a:p>
        </p:txBody>
      </p:sp>
    </p:spTree>
    <p:extLst>
      <p:ext uri="{BB962C8B-B14F-4D97-AF65-F5344CB8AC3E}">
        <p14:creationId xmlns:p14="http://schemas.microsoft.com/office/powerpoint/2010/main" val="2577308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9F917-D7FB-4F47-B33F-1ADE63CED5C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72C764-8D7D-4242-8995-D717783DB0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9531FE-049D-464E-B42F-DE43F207144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BCD9F4-87B2-44BD-9B10-9353B33B46E6}"/>
              </a:ext>
            </a:extLst>
          </p:cNvPr>
          <p:cNvSpPr>
            <a:spLocks noGrp="1"/>
          </p:cNvSpPr>
          <p:nvPr>
            <p:ph type="dt" sz="half" idx="10"/>
          </p:nvPr>
        </p:nvSpPr>
        <p:spPr/>
        <p:txBody>
          <a:bodyPr/>
          <a:lstStyle/>
          <a:p>
            <a:fld id="{FDD6A355-2324-4E88-A4B2-A29CF3813887}" type="datetimeFigureOut">
              <a:rPr lang="en-US" smtClean="0"/>
              <a:t>1/19/2021</a:t>
            </a:fld>
            <a:endParaRPr lang="en-US"/>
          </a:p>
        </p:txBody>
      </p:sp>
      <p:sp>
        <p:nvSpPr>
          <p:cNvPr id="6" name="Footer Placeholder 5">
            <a:extLst>
              <a:ext uri="{FF2B5EF4-FFF2-40B4-BE49-F238E27FC236}">
                <a16:creationId xmlns:a16="http://schemas.microsoft.com/office/drawing/2014/main" id="{D5094448-CA55-4B0E-A000-096A1BDED6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AF9666-0FAA-4FCA-B345-E82A68B99183}"/>
              </a:ext>
            </a:extLst>
          </p:cNvPr>
          <p:cNvSpPr>
            <a:spLocks noGrp="1"/>
          </p:cNvSpPr>
          <p:nvPr>
            <p:ph type="sldNum" sz="quarter" idx="12"/>
          </p:nvPr>
        </p:nvSpPr>
        <p:spPr/>
        <p:txBody>
          <a:bodyPr/>
          <a:lstStyle/>
          <a:p>
            <a:fld id="{DB93A9B2-9344-47BA-BDAB-C23DCDDA10CC}" type="slidenum">
              <a:rPr lang="en-US" smtClean="0"/>
              <a:t>‹#›</a:t>
            </a:fld>
            <a:endParaRPr lang="en-US"/>
          </a:p>
        </p:txBody>
      </p:sp>
    </p:spTree>
    <p:extLst>
      <p:ext uri="{BB962C8B-B14F-4D97-AF65-F5344CB8AC3E}">
        <p14:creationId xmlns:p14="http://schemas.microsoft.com/office/powerpoint/2010/main" val="27353339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A79EB-F9CA-4A5E-8FA8-780C2078D48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2551B1-D670-4639-99C4-0D8CB79C0F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7329A74-0FFA-466A-BD4F-A111A6479D9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EAE9B4-31FB-479F-BA3A-9BA787B374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8C8A2E-82E9-47BD-9267-ED4372DF54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749AE02-3F36-4E9E-AEC4-1F62026C90F4}"/>
              </a:ext>
            </a:extLst>
          </p:cNvPr>
          <p:cNvSpPr>
            <a:spLocks noGrp="1"/>
          </p:cNvSpPr>
          <p:nvPr>
            <p:ph type="dt" sz="half" idx="10"/>
          </p:nvPr>
        </p:nvSpPr>
        <p:spPr/>
        <p:txBody>
          <a:bodyPr/>
          <a:lstStyle/>
          <a:p>
            <a:fld id="{FDD6A355-2324-4E88-A4B2-A29CF3813887}" type="datetimeFigureOut">
              <a:rPr lang="en-US" smtClean="0"/>
              <a:t>1/19/2021</a:t>
            </a:fld>
            <a:endParaRPr lang="en-US"/>
          </a:p>
        </p:txBody>
      </p:sp>
      <p:sp>
        <p:nvSpPr>
          <p:cNvPr id="8" name="Footer Placeholder 7">
            <a:extLst>
              <a:ext uri="{FF2B5EF4-FFF2-40B4-BE49-F238E27FC236}">
                <a16:creationId xmlns:a16="http://schemas.microsoft.com/office/drawing/2014/main" id="{A80662EC-B453-4E9D-AD48-7E1176FFA2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05877A0-ECE0-4275-92B9-FCD81D3EC227}"/>
              </a:ext>
            </a:extLst>
          </p:cNvPr>
          <p:cNvSpPr>
            <a:spLocks noGrp="1"/>
          </p:cNvSpPr>
          <p:nvPr>
            <p:ph type="sldNum" sz="quarter" idx="12"/>
          </p:nvPr>
        </p:nvSpPr>
        <p:spPr/>
        <p:txBody>
          <a:bodyPr/>
          <a:lstStyle/>
          <a:p>
            <a:fld id="{DB93A9B2-9344-47BA-BDAB-C23DCDDA10CC}" type="slidenum">
              <a:rPr lang="en-US" smtClean="0"/>
              <a:t>‹#›</a:t>
            </a:fld>
            <a:endParaRPr lang="en-US"/>
          </a:p>
        </p:txBody>
      </p:sp>
    </p:spTree>
    <p:extLst>
      <p:ext uri="{BB962C8B-B14F-4D97-AF65-F5344CB8AC3E}">
        <p14:creationId xmlns:p14="http://schemas.microsoft.com/office/powerpoint/2010/main" val="718686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7344F-D6A4-4A48-BA2A-ED771497F27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1FCDEB8-E4C7-44B8-A15B-9EFCD57D4496}"/>
              </a:ext>
            </a:extLst>
          </p:cNvPr>
          <p:cNvSpPr>
            <a:spLocks noGrp="1"/>
          </p:cNvSpPr>
          <p:nvPr>
            <p:ph type="dt" sz="half" idx="10"/>
          </p:nvPr>
        </p:nvSpPr>
        <p:spPr/>
        <p:txBody>
          <a:bodyPr/>
          <a:lstStyle/>
          <a:p>
            <a:fld id="{FDD6A355-2324-4E88-A4B2-A29CF3813887}" type="datetimeFigureOut">
              <a:rPr lang="en-US" smtClean="0"/>
              <a:t>1/19/2021</a:t>
            </a:fld>
            <a:endParaRPr lang="en-US"/>
          </a:p>
        </p:txBody>
      </p:sp>
      <p:sp>
        <p:nvSpPr>
          <p:cNvPr id="4" name="Footer Placeholder 3">
            <a:extLst>
              <a:ext uri="{FF2B5EF4-FFF2-40B4-BE49-F238E27FC236}">
                <a16:creationId xmlns:a16="http://schemas.microsoft.com/office/drawing/2014/main" id="{EEED02A8-3F7D-4058-BDE6-D8979BD905A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1F6A7ED-454C-4378-8B21-AEF0F49080AF}"/>
              </a:ext>
            </a:extLst>
          </p:cNvPr>
          <p:cNvSpPr>
            <a:spLocks noGrp="1"/>
          </p:cNvSpPr>
          <p:nvPr>
            <p:ph type="sldNum" sz="quarter" idx="12"/>
          </p:nvPr>
        </p:nvSpPr>
        <p:spPr/>
        <p:txBody>
          <a:bodyPr/>
          <a:lstStyle/>
          <a:p>
            <a:fld id="{DB93A9B2-9344-47BA-BDAB-C23DCDDA10CC}" type="slidenum">
              <a:rPr lang="en-US" smtClean="0"/>
              <a:t>‹#›</a:t>
            </a:fld>
            <a:endParaRPr lang="en-US"/>
          </a:p>
        </p:txBody>
      </p:sp>
    </p:spTree>
    <p:extLst>
      <p:ext uri="{BB962C8B-B14F-4D97-AF65-F5344CB8AC3E}">
        <p14:creationId xmlns:p14="http://schemas.microsoft.com/office/powerpoint/2010/main" val="3724813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BD891C-D012-429B-A160-EEF8BA581544}"/>
              </a:ext>
            </a:extLst>
          </p:cNvPr>
          <p:cNvSpPr>
            <a:spLocks noGrp="1"/>
          </p:cNvSpPr>
          <p:nvPr>
            <p:ph type="dt" sz="half" idx="10"/>
          </p:nvPr>
        </p:nvSpPr>
        <p:spPr/>
        <p:txBody>
          <a:bodyPr/>
          <a:lstStyle/>
          <a:p>
            <a:fld id="{FDD6A355-2324-4E88-A4B2-A29CF3813887}" type="datetimeFigureOut">
              <a:rPr lang="en-US" smtClean="0"/>
              <a:t>1/19/2021</a:t>
            </a:fld>
            <a:endParaRPr lang="en-US"/>
          </a:p>
        </p:txBody>
      </p:sp>
      <p:sp>
        <p:nvSpPr>
          <p:cNvPr id="3" name="Footer Placeholder 2">
            <a:extLst>
              <a:ext uri="{FF2B5EF4-FFF2-40B4-BE49-F238E27FC236}">
                <a16:creationId xmlns:a16="http://schemas.microsoft.com/office/drawing/2014/main" id="{A629E881-B0FA-4786-AABB-D621040022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831D38A-E9CB-491E-86FB-90414A280B64}"/>
              </a:ext>
            </a:extLst>
          </p:cNvPr>
          <p:cNvSpPr>
            <a:spLocks noGrp="1"/>
          </p:cNvSpPr>
          <p:nvPr>
            <p:ph type="sldNum" sz="quarter" idx="12"/>
          </p:nvPr>
        </p:nvSpPr>
        <p:spPr/>
        <p:txBody>
          <a:bodyPr/>
          <a:lstStyle/>
          <a:p>
            <a:fld id="{DB93A9B2-9344-47BA-BDAB-C23DCDDA10CC}" type="slidenum">
              <a:rPr lang="en-US" smtClean="0"/>
              <a:t>‹#›</a:t>
            </a:fld>
            <a:endParaRPr lang="en-US"/>
          </a:p>
        </p:txBody>
      </p:sp>
    </p:spTree>
    <p:extLst>
      <p:ext uri="{BB962C8B-B14F-4D97-AF65-F5344CB8AC3E}">
        <p14:creationId xmlns:p14="http://schemas.microsoft.com/office/powerpoint/2010/main" val="13907047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C7101-C271-4A66-BC73-F3AA0FC5A0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B1FFC60-DEEB-450D-9723-6EBFC9A51C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0048F35-AC2D-4487-9B4E-793979E668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AE54E5-38E3-4BDF-B956-2D4120EB2F34}"/>
              </a:ext>
            </a:extLst>
          </p:cNvPr>
          <p:cNvSpPr>
            <a:spLocks noGrp="1"/>
          </p:cNvSpPr>
          <p:nvPr>
            <p:ph type="dt" sz="half" idx="10"/>
          </p:nvPr>
        </p:nvSpPr>
        <p:spPr/>
        <p:txBody>
          <a:bodyPr/>
          <a:lstStyle/>
          <a:p>
            <a:fld id="{FDD6A355-2324-4E88-A4B2-A29CF3813887}" type="datetimeFigureOut">
              <a:rPr lang="en-US" smtClean="0"/>
              <a:t>1/19/2021</a:t>
            </a:fld>
            <a:endParaRPr lang="en-US"/>
          </a:p>
        </p:txBody>
      </p:sp>
      <p:sp>
        <p:nvSpPr>
          <p:cNvPr id="6" name="Footer Placeholder 5">
            <a:extLst>
              <a:ext uri="{FF2B5EF4-FFF2-40B4-BE49-F238E27FC236}">
                <a16:creationId xmlns:a16="http://schemas.microsoft.com/office/drawing/2014/main" id="{546EDAA1-CFDE-4D98-A962-56F44CA085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0EB69A-5714-42EB-B293-B27E83FB7154}"/>
              </a:ext>
            </a:extLst>
          </p:cNvPr>
          <p:cNvSpPr>
            <a:spLocks noGrp="1"/>
          </p:cNvSpPr>
          <p:nvPr>
            <p:ph type="sldNum" sz="quarter" idx="12"/>
          </p:nvPr>
        </p:nvSpPr>
        <p:spPr/>
        <p:txBody>
          <a:bodyPr/>
          <a:lstStyle/>
          <a:p>
            <a:fld id="{DB93A9B2-9344-47BA-BDAB-C23DCDDA10CC}" type="slidenum">
              <a:rPr lang="en-US" smtClean="0"/>
              <a:t>‹#›</a:t>
            </a:fld>
            <a:endParaRPr lang="en-US"/>
          </a:p>
        </p:txBody>
      </p:sp>
    </p:spTree>
    <p:extLst>
      <p:ext uri="{BB962C8B-B14F-4D97-AF65-F5344CB8AC3E}">
        <p14:creationId xmlns:p14="http://schemas.microsoft.com/office/powerpoint/2010/main" val="9435135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FBB3C-016B-4D2E-A9A5-3DB19F8B65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37DD77-D941-4AB7-8EA2-7267B34ABE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B495DB-6282-4B3B-9EAF-4F23262ACA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90513F-0E62-434C-B992-90F1EF0080D7}"/>
              </a:ext>
            </a:extLst>
          </p:cNvPr>
          <p:cNvSpPr>
            <a:spLocks noGrp="1"/>
          </p:cNvSpPr>
          <p:nvPr>
            <p:ph type="dt" sz="half" idx="10"/>
          </p:nvPr>
        </p:nvSpPr>
        <p:spPr/>
        <p:txBody>
          <a:bodyPr/>
          <a:lstStyle/>
          <a:p>
            <a:fld id="{FDD6A355-2324-4E88-A4B2-A29CF3813887}" type="datetimeFigureOut">
              <a:rPr lang="en-US" smtClean="0"/>
              <a:t>1/19/2021</a:t>
            </a:fld>
            <a:endParaRPr lang="en-US"/>
          </a:p>
        </p:txBody>
      </p:sp>
      <p:sp>
        <p:nvSpPr>
          <p:cNvPr id="6" name="Footer Placeholder 5">
            <a:extLst>
              <a:ext uri="{FF2B5EF4-FFF2-40B4-BE49-F238E27FC236}">
                <a16:creationId xmlns:a16="http://schemas.microsoft.com/office/drawing/2014/main" id="{0041B830-B4A7-43F4-9B72-A8756AC666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48A899-22AC-4D6A-9D41-549020015E97}"/>
              </a:ext>
            </a:extLst>
          </p:cNvPr>
          <p:cNvSpPr>
            <a:spLocks noGrp="1"/>
          </p:cNvSpPr>
          <p:nvPr>
            <p:ph type="sldNum" sz="quarter" idx="12"/>
          </p:nvPr>
        </p:nvSpPr>
        <p:spPr/>
        <p:txBody>
          <a:bodyPr/>
          <a:lstStyle/>
          <a:p>
            <a:fld id="{DB93A9B2-9344-47BA-BDAB-C23DCDDA10CC}" type="slidenum">
              <a:rPr lang="en-US" smtClean="0"/>
              <a:t>‹#›</a:t>
            </a:fld>
            <a:endParaRPr lang="en-US"/>
          </a:p>
        </p:txBody>
      </p:sp>
    </p:spTree>
    <p:extLst>
      <p:ext uri="{BB962C8B-B14F-4D97-AF65-F5344CB8AC3E}">
        <p14:creationId xmlns:p14="http://schemas.microsoft.com/office/powerpoint/2010/main" val="3830967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B94F56-2DFF-4C65-B261-23DDB49296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E7C7DA1-0E80-4715-83EA-EB4B49CEA1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A40B21-6FD0-4B73-A142-FE3C0E6ED5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D6A355-2324-4E88-A4B2-A29CF3813887}" type="datetimeFigureOut">
              <a:rPr lang="en-US" smtClean="0"/>
              <a:t>1/19/2021</a:t>
            </a:fld>
            <a:endParaRPr lang="en-US"/>
          </a:p>
        </p:txBody>
      </p:sp>
      <p:sp>
        <p:nvSpPr>
          <p:cNvPr id="5" name="Footer Placeholder 4">
            <a:extLst>
              <a:ext uri="{FF2B5EF4-FFF2-40B4-BE49-F238E27FC236}">
                <a16:creationId xmlns:a16="http://schemas.microsoft.com/office/drawing/2014/main" id="{F01B4FAC-1F4E-4430-A45C-D48673F8F5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D646569-4345-4D38-8DF7-DE4A5FC92F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93A9B2-9344-47BA-BDAB-C23DCDDA10CC}" type="slidenum">
              <a:rPr lang="en-US" smtClean="0"/>
              <a:t>‹#›</a:t>
            </a:fld>
            <a:endParaRPr lang="en-US"/>
          </a:p>
        </p:txBody>
      </p:sp>
    </p:spTree>
    <p:extLst>
      <p:ext uri="{BB962C8B-B14F-4D97-AF65-F5344CB8AC3E}">
        <p14:creationId xmlns:p14="http://schemas.microsoft.com/office/powerpoint/2010/main" val="6099365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6.gif"/><Relationship Id="rId5" Type="http://schemas.openxmlformats.org/officeDocument/2006/relationships/image" Target="../media/image15.gif"/><Relationship Id="rId4" Type="http://schemas.openxmlformats.org/officeDocument/2006/relationships/image" Target="../media/image14.png"/><Relationship Id="rId9" Type="http://schemas.openxmlformats.org/officeDocument/2006/relationships/image" Target="../media/image18.jpg"/></Relationships>
</file>

<file path=ppt/slides/_rels/slide13.xml.rels><?xml version="1.0" encoding="UTF-8" standalone="yes"?>
<Relationships xmlns="http://schemas.openxmlformats.org/package/2006/relationships"><Relationship Id="rId8" Type="http://schemas.microsoft.com/office/2007/relationships/hdphoto" Target="../media/hdphoto5.wdp"/><Relationship Id="rId13" Type="http://schemas.microsoft.com/office/2007/relationships/hdphoto" Target="../media/hdphoto7.wdp"/><Relationship Id="rId3" Type="http://schemas.openxmlformats.org/officeDocument/2006/relationships/image" Target="../media/image20.png"/><Relationship Id="rId7" Type="http://schemas.openxmlformats.org/officeDocument/2006/relationships/image" Target="../media/image23.png"/><Relationship Id="rId12" Type="http://schemas.openxmlformats.org/officeDocument/2006/relationships/image" Target="../media/image26.png"/><Relationship Id="rId2" Type="http://schemas.openxmlformats.org/officeDocument/2006/relationships/image" Target="../media/image19.png"/><Relationship Id="rId1" Type="http://schemas.openxmlformats.org/officeDocument/2006/relationships/slideLayout" Target="../slideLayouts/slideLayout7.xml"/><Relationship Id="rId6" Type="http://schemas.microsoft.com/office/2007/relationships/hdphoto" Target="../media/hdphoto4.wdp"/><Relationship Id="rId11" Type="http://schemas.microsoft.com/office/2007/relationships/hdphoto" Target="../media/hdphoto6.wdp"/><Relationship Id="rId5" Type="http://schemas.openxmlformats.org/officeDocument/2006/relationships/image" Target="../media/image22.png"/><Relationship Id="rId15" Type="http://schemas.openxmlformats.org/officeDocument/2006/relationships/image" Target="../media/image28.emf"/><Relationship Id="rId10" Type="http://schemas.openxmlformats.org/officeDocument/2006/relationships/image" Target="../media/image25.png"/><Relationship Id="rId4" Type="http://schemas.openxmlformats.org/officeDocument/2006/relationships/image" Target="../media/image21.jpg"/><Relationship Id="rId9" Type="http://schemas.openxmlformats.org/officeDocument/2006/relationships/image" Target="../media/image24.png"/><Relationship Id="rId14" Type="http://schemas.openxmlformats.org/officeDocument/2006/relationships/image" Target="../media/image27.jp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9.png"/><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41.png"/><Relationship Id="rId7" Type="http://schemas.openxmlformats.org/officeDocument/2006/relationships/image" Target="../media/image16.gif"/><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5.gif"/><Relationship Id="rId11" Type="http://schemas.openxmlformats.org/officeDocument/2006/relationships/image" Target="../media/image42.png"/><Relationship Id="rId5" Type="http://schemas.openxmlformats.org/officeDocument/2006/relationships/image" Target="../media/image14.png"/><Relationship Id="rId10" Type="http://schemas.openxmlformats.org/officeDocument/2006/relationships/image" Target="../media/image18.jpg"/><Relationship Id="rId4" Type="http://schemas.openxmlformats.org/officeDocument/2006/relationships/image" Target="../media/image38.png"/><Relationship Id="rId9" Type="http://schemas.microsoft.com/office/2007/relationships/hdphoto" Target="../media/hdphoto3.wdp"/></Relationships>
</file>

<file path=ppt/slides/_rels/slide22.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7.jpg"/><Relationship Id="rId18" Type="http://schemas.microsoft.com/office/2007/relationships/hdphoto" Target="../media/hdphoto2.wdp"/><Relationship Id="rId3" Type="http://schemas.openxmlformats.org/officeDocument/2006/relationships/image" Target="../media/image38.png"/><Relationship Id="rId7" Type="http://schemas.microsoft.com/office/2007/relationships/hdphoto" Target="../media/hdphoto5.wdp"/><Relationship Id="rId12" Type="http://schemas.microsoft.com/office/2007/relationships/hdphoto" Target="../media/hdphoto7.wdp"/><Relationship Id="rId17" Type="http://schemas.openxmlformats.org/officeDocument/2006/relationships/image" Target="../media/image6.png"/><Relationship Id="rId2" Type="http://schemas.openxmlformats.org/officeDocument/2006/relationships/notesSlide" Target="../notesSlides/notesSlide4.xml"/><Relationship Id="rId16" Type="http://schemas.microsoft.com/office/2007/relationships/hdphoto" Target="../media/hdphoto4.wdp"/><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6.png"/><Relationship Id="rId5" Type="http://schemas.openxmlformats.org/officeDocument/2006/relationships/image" Target="../media/image21.jpg"/><Relationship Id="rId15" Type="http://schemas.openxmlformats.org/officeDocument/2006/relationships/image" Target="../media/image22.png"/><Relationship Id="rId10" Type="http://schemas.microsoft.com/office/2007/relationships/hdphoto" Target="../media/hdphoto6.wdp"/><Relationship Id="rId4" Type="http://schemas.openxmlformats.org/officeDocument/2006/relationships/image" Target="../media/image43.png"/><Relationship Id="rId9" Type="http://schemas.openxmlformats.org/officeDocument/2006/relationships/image" Target="../media/image25.png"/><Relationship Id="rId14" Type="http://schemas.openxmlformats.org/officeDocument/2006/relationships/image" Target="../media/image28.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4.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5.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4.xml.rels><?xml version="1.0" encoding="UTF-8" standalone="yes"?>
<Relationships xmlns="http://schemas.openxmlformats.org/package/2006/relationships"><Relationship Id="rId3" Type="http://schemas.openxmlformats.org/officeDocument/2006/relationships/image" Target="../media/image47.svg"/><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8.png"/><Relationship Id="rId1" Type="http://schemas.openxmlformats.org/officeDocument/2006/relationships/slideLayout" Target="../slideLayouts/slideLayout7.xml"/><Relationship Id="rId4" Type="http://schemas.openxmlformats.org/officeDocument/2006/relationships/image" Target="../media/image47.svg"/></Relationships>
</file>

<file path=ppt/slides/_rels/slide3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1.xml"/><Relationship Id="rId4" Type="http://schemas.openxmlformats.org/officeDocument/2006/relationships/image" Target="../media/image51.svg"/></Relationships>
</file>

<file path=ppt/slides/_rels/slide37.xml.rels><?xml version="1.0" encoding="UTF-8" standalone="yes"?>
<Relationships xmlns="http://schemas.openxmlformats.org/package/2006/relationships"><Relationship Id="rId3" Type="http://schemas.openxmlformats.org/officeDocument/2006/relationships/image" Target="../media/image51.svg"/><Relationship Id="rId2" Type="http://schemas.openxmlformats.org/officeDocument/2006/relationships/image" Target="../media/image5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7.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7.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Layout" Target="../slideLayouts/slideLayout9.xml"/><Relationship Id="rId6" Type="http://schemas.microsoft.com/office/2007/relationships/hdphoto" Target="../media/hdphoto2.wdp"/><Relationship Id="rId5" Type="http://schemas.openxmlformats.org/officeDocument/2006/relationships/image" Target="../media/image6.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38E71-1D25-4A66-A1E6-B55E2334CF98}"/>
              </a:ext>
            </a:extLst>
          </p:cNvPr>
          <p:cNvSpPr>
            <a:spLocks noGrp="1"/>
          </p:cNvSpPr>
          <p:nvPr>
            <p:ph type="ctrTitle"/>
          </p:nvPr>
        </p:nvSpPr>
        <p:spPr/>
        <p:txBody>
          <a:bodyPr>
            <a:normAutofit fontScale="90000"/>
          </a:bodyPr>
          <a:lstStyle/>
          <a:p>
            <a:r>
              <a:rPr lang="en-US" dirty="0"/>
              <a:t>Revised Data Analysis</a:t>
            </a:r>
            <a:br>
              <a:rPr lang="en-US" dirty="0"/>
            </a:br>
            <a:r>
              <a:rPr lang="en-US" dirty="0"/>
              <a:t>Texas Precipitation Gradient (2017)</a:t>
            </a:r>
          </a:p>
        </p:txBody>
      </p:sp>
      <p:sp>
        <p:nvSpPr>
          <p:cNvPr id="3" name="Subtitle 2">
            <a:extLst>
              <a:ext uri="{FF2B5EF4-FFF2-40B4-BE49-F238E27FC236}">
                <a16:creationId xmlns:a16="http://schemas.microsoft.com/office/drawing/2014/main" id="{3F316DFC-2FD4-4AAA-BC84-BA9AC3BC0263}"/>
              </a:ext>
            </a:extLst>
          </p:cNvPr>
          <p:cNvSpPr>
            <a:spLocks noGrp="1"/>
          </p:cNvSpPr>
          <p:nvPr>
            <p:ph type="subTitle" idx="1"/>
          </p:nvPr>
        </p:nvSpPr>
        <p:spPr/>
        <p:txBody>
          <a:bodyPr/>
          <a:lstStyle/>
          <a:p>
            <a:r>
              <a:rPr lang="en-US" dirty="0"/>
              <a:t>For </a:t>
            </a:r>
            <a:r>
              <a:rPr lang="en-US" dirty="0" err="1"/>
              <a:t>PeerJ</a:t>
            </a:r>
            <a:r>
              <a:rPr lang="en-US" dirty="0"/>
              <a:t> revision</a:t>
            </a:r>
          </a:p>
          <a:p>
            <a:r>
              <a:rPr lang="en-US" dirty="0"/>
              <a:t>By Sean Kinard</a:t>
            </a:r>
          </a:p>
        </p:txBody>
      </p:sp>
    </p:spTree>
    <p:extLst>
      <p:ext uri="{BB962C8B-B14F-4D97-AF65-F5344CB8AC3E}">
        <p14:creationId xmlns:p14="http://schemas.microsoft.com/office/powerpoint/2010/main" val="27776324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F7C80A-FC65-40AF-AFFA-DB438F23F98A}"/>
              </a:ext>
            </a:extLst>
          </p:cNvPr>
          <p:cNvSpPr txBox="1"/>
          <p:nvPr/>
        </p:nvSpPr>
        <p:spPr>
          <a:xfrm>
            <a:off x="0" y="698838"/>
            <a:ext cx="6096000" cy="2031325"/>
          </a:xfrm>
          <a:prstGeom prst="rect">
            <a:avLst/>
          </a:prstGeom>
          <a:noFill/>
        </p:spPr>
        <p:txBody>
          <a:bodyPr wrap="square">
            <a:spAutoFit/>
          </a:bodyPr>
          <a:lstStyle/>
          <a:p>
            <a:r>
              <a:rPr lang="en-US" dirty="0"/>
              <a:t>Replace NMDS with </a:t>
            </a:r>
            <a:r>
              <a:rPr lang="en-US" dirty="0" err="1"/>
              <a:t>PCoA</a:t>
            </a:r>
            <a:endParaRPr lang="en-US" dirty="0"/>
          </a:p>
          <a:p>
            <a:r>
              <a:rPr lang="en-US" dirty="0"/>
              <a:t>Replace </a:t>
            </a:r>
            <a:r>
              <a:rPr lang="en-US" dirty="0" err="1"/>
              <a:t>envfit</a:t>
            </a:r>
            <a:r>
              <a:rPr lang="en-US" dirty="0"/>
              <a:t> with correspondence </a:t>
            </a:r>
            <a:r>
              <a:rPr lang="en-US" dirty="0" err="1"/>
              <a:t>anlaysis</a:t>
            </a:r>
            <a:endParaRPr lang="en-US" dirty="0"/>
          </a:p>
          <a:p>
            <a:endParaRPr lang="en-US" dirty="0"/>
          </a:p>
          <a:p>
            <a:r>
              <a:rPr lang="en-US" dirty="0"/>
              <a:t>climate drives marine fish communities in slack paper</a:t>
            </a:r>
          </a:p>
          <a:p>
            <a:r>
              <a:rPr lang="en-US" dirty="0"/>
              <a:t>one plot of sites</a:t>
            </a:r>
          </a:p>
          <a:p>
            <a:r>
              <a:rPr lang="en-US" dirty="0"/>
              <a:t>one plot of vectors </a:t>
            </a:r>
            <a:r>
              <a:rPr lang="en-US" dirty="0" err="1"/>
              <a:t>ccoa</a:t>
            </a:r>
            <a:endParaRPr lang="en-US" dirty="0"/>
          </a:p>
          <a:p>
            <a:r>
              <a:rPr lang="en-US" dirty="0"/>
              <a:t>table of results cca1, cca2, r2, df, chix2, </a:t>
            </a:r>
            <a:r>
              <a:rPr lang="en-US" dirty="0" err="1"/>
              <a:t>fval</a:t>
            </a:r>
            <a:endParaRPr lang="en-US" dirty="0"/>
          </a:p>
        </p:txBody>
      </p:sp>
      <p:sp>
        <p:nvSpPr>
          <p:cNvPr id="5" name="TextBox 4">
            <a:extLst>
              <a:ext uri="{FF2B5EF4-FFF2-40B4-BE49-F238E27FC236}">
                <a16:creationId xmlns:a16="http://schemas.microsoft.com/office/drawing/2014/main" id="{A3B3CFFD-C940-4E3B-8719-7216BFC5855E}"/>
              </a:ext>
            </a:extLst>
          </p:cNvPr>
          <p:cNvSpPr txBox="1"/>
          <p:nvPr/>
        </p:nvSpPr>
        <p:spPr>
          <a:xfrm>
            <a:off x="0" y="0"/>
            <a:ext cx="12192000" cy="369332"/>
          </a:xfrm>
          <a:prstGeom prst="rect">
            <a:avLst/>
          </a:prstGeom>
          <a:noFill/>
        </p:spPr>
        <p:txBody>
          <a:bodyPr wrap="square">
            <a:spAutoFit/>
          </a:bodyPr>
          <a:lstStyle/>
          <a:p>
            <a:r>
              <a:rPr lang="en-US" i="1" dirty="0"/>
              <a:t>4. Use </a:t>
            </a:r>
            <a:r>
              <a:rPr lang="en-US" i="1" dirty="0" err="1"/>
              <a:t>PCoA</a:t>
            </a:r>
            <a:r>
              <a:rPr lang="en-US" i="1" dirty="0"/>
              <a:t> ordinations to visualize patterns in community composition and identify coincidental environmental predictors</a:t>
            </a:r>
          </a:p>
        </p:txBody>
      </p:sp>
    </p:spTree>
    <p:extLst>
      <p:ext uri="{BB962C8B-B14F-4D97-AF65-F5344CB8AC3E}">
        <p14:creationId xmlns:p14="http://schemas.microsoft.com/office/powerpoint/2010/main" val="42810646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9FC360FB-F1D2-4296-9204-259B2CF643FB}"/>
              </a:ext>
            </a:extLst>
          </p:cNvPr>
          <p:cNvPicPr>
            <a:picLocks noChangeAspect="1"/>
          </p:cNvPicPr>
          <p:nvPr/>
        </p:nvPicPr>
        <p:blipFill rotWithShape="1">
          <a:blip r:embed="rId2"/>
          <a:srcRect r="13824"/>
          <a:stretch/>
        </p:blipFill>
        <p:spPr>
          <a:xfrm>
            <a:off x="159390" y="0"/>
            <a:ext cx="4924338" cy="4761905"/>
          </a:xfrm>
          <a:prstGeom prst="rect">
            <a:avLst/>
          </a:prstGeom>
        </p:spPr>
      </p:pic>
      <p:pic>
        <p:nvPicPr>
          <p:cNvPr id="14" name="Picture 13">
            <a:extLst>
              <a:ext uri="{FF2B5EF4-FFF2-40B4-BE49-F238E27FC236}">
                <a16:creationId xmlns:a16="http://schemas.microsoft.com/office/drawing/2014/main" id="{9B69367D-0348-41E2-9A0D-87A6261504AD}"/>
              </a:ext>
            </a:extLst>
          </p:cNvPr>
          <p:cNvPicPr>
            <a:picLocks noChangeAspect="1"/>
          </p:cNvPicPr>
          <p:nvPr/>
        </p:nvPicPr>
        <p:blipFill>
          <a:blip r:embed="rId3"/>
          <a:stretch>
            <a:fillRect/>
          </a:stretch>
        </p:blipFill>
        <p:spPr>
          <a:xfrm>
            <a:off x="9079266" y="3634740"/>
            <a:ext cx="3131373" cy="2609478"/>
          </a:xfrm>
          <a:prstGeom prst="rect">
            <a:avLst/>
          </a:prstGeom>
        </p:spPr>
      </p:pic>
      <p:sp>
        <p:nvSpPr>
          <p:cNvPr id="4" name="TextBox 3">
            <a:extLst>
              <a:ext uri="{FF2B5EF4-FFF2-40B4-BE49-F238E27FC236}">
                <a16:creationId xmlns:a16="http://schemas.microsoft.com/office/drawing/2014/main" id="{57C055B4-2D8E-4DB0-85AF-7C274394F833}"/>
              </a:ext>
            </a:extLst>
          </p:cNvPr>
          <p:cNvSpPr txBox="1"/>
          <p:nvPr/>
        </p:nvSpPr>
        <p:spPr>
          <a:xfrm>
            <a:off x="0" y="4673005"/>
            <a:ext cx="11417300" cy="2031325"/>
          </a:xfrm>
          <a:prstGeom prst="rect">
            <a:avLst/>
          </a:prstGeom>
          <a:noFill/>
        </p:spPr>
        <p:txBody>
          <a:bodyPr wrap="square" rtlCol="0">
            <a:spAutoFit/>
          </a:bodyPr>
          <a:lstStyle/>
          <a:p>
            <a:r>
              <a:rPr lang="en-US" dirty="0"/>
              <a:t>Redundancy Analysis : Hellinger-transformed fish community matrix</a:t>
            </a:r>
          </a:p>
          <a:p>
            <a:r>
              <a:rPr lang="en-US" dirty="0"/>
              <a:t>	Constrained by Annual Precipitation</a:t>
            </a:r>
          </a:p>
          <a:p>
            <a:endParaRPr lang="en-US" dirty="0"/>
          </a:p>
          <a:p>
            <a:r>
              <a:rPr lang="en-US" dirty="0"/>
              <a:t>Sites are colored by annual precipitation (cm/year)</a:t>
            </a:r>
          </a:p>
          <a:p>
            <a:endParaRPr lang="en-US" dirty="0"/>
          </a:p>
          <a:p>
            <a:r>
              <a:rPr lang="en-US" dirty="0"/>
              <a:t>Arrows: The positions of species are interpreted as arrows generated by maximum correlation in ordination space (see table for correlation outputs). Only vectors with </a:t>
            </a:r>
            <a:r>
              <a:rPr lang="en-US" i="1" dirty="0"/>
              <a:t>p</a:t>
            </a:r>
            <a:r>
              <a:rPr lang="en-US" dirty="0"/>
              <a:t>-values &lt;0.05 are plotted to improve figure clarity.</a:t>
            </a:r>
          </a:p>
        </p:txBody>
      </p:sp>
      <p:graphicFrame>
        <p:nvGraphicFramePr>
          <p:cNvPr id="9" name="Table 8">
            <a:extLst>
              <a:ext uri="{FF2B5EF4-FFF2-40B4-BE49-F238E27FC236}">
                <a16:creationId xmlns:a16="http://schemas.microsoft.com/office/drawing/2014/main" id="{8BC28694-8E50-4160-B6EA-809A02A24ADE}"/>
              </a:ext>
            </a:extLst>
          </p:cNvPr>
          <p:cNvGraphicFramePr>
            <a:graphicFrameLocks noGrp="1"/>
          </p:cNvGraphicFramePr>
          <p:nvPr>
            <p:extLst>
              <p:ext uri="{D42A27DB-BD31-4B8C-83A1-F6EECF244321}">
                <p14:modId xmlns:p14="http://schemas.microsoft.com/office/powerpoint/2010/main" val="1000759308"/>
              </p:ext>
            </p:extLst>
          </p:nvPr>
        </p:nvGraphicFramePr>
        <p:xfrm>
          <a:off x="8191500" y="0"/>
          <a:ext cx="4000500" cy="3634740"/>
        </p:xfrm>
        <a:graphic>
          <a:graphicData uri="http://schemas.openxmlformats.org/drawingml/2006/table">
            <a:tbl>
              <a:tblPr>
                <a:tableStyleId>{5C22544A-7EE6-4342-B048-85BDC9FD1C3A}</a:tableStyleId>
              </a:tblPr>
              <a:tblGrid>
                <a:gridCol w="1028700">
                  <a:extLst>
                    <a:ext uri="{9D8B030D-6E8A-4147-A177-3AD203B41FA5}">
                      <a16:colId xmlns:a16="http://schemas.microsoft.com/office/drawing/2014/main" val="2612010290"/>
                    </a:ext>
                  </a:extLst>
                </a:gridCol>
                <a:gridCol w="736600">
                  <a:extLst>
                    <a:ext uri="{9D8B030D-6E8A-4147-A177-3AD203B41FA5}">
                      <a16:colId xmlns:a16="http://schemas.microsoft.com/office/drawing/2014/main" val="225961258"/>
                    </a:ext>
                  </a:extLst>
                </a:gridCol>
                <a:gridCol w="533400">
                  <a:extLst>
                    <a:ext uri="{9D8B030D-6E8A-4147-A177-3AD203B41FA5}">
                      <a16:colId xmlns:a16="http://schemas.microsoft.com/office/drawing/2014/main" val="1763768720"/>
                    </a:ext>
                  </a:extLst>
                </a:gridCol>
                <a:gridCol w="850900">
                  <a:extLst>
                    <a:ext uri="{9D8B030D-6E8A-4147-A177-3AD203B41FA5}">
                      <a16:colId xmlns:a16="http://schemas.microsoft.com/office/drawing/2014/main" val="3140349662"/>
                    </a:ext>
                  </a:extLst>
                </a:gridCol>
                <a:gridCol w="850900">
                  <a:extLst>
                    <a:ext uri="{9D8B030D-6E8A-4147-A177-3AD203B41FA5}">
                      <a16:colId xmlns:a16="http://schemas.microsoft.com/office/drawing/2014/main" val="746208285"/>
                    </a:ext>
                  </a:extLst>
                </a:gridCol>
              </a:tblGrid>
              <a:tr h="219075">
                <a:tc>
                  <a:txBody>
                    <a:bodyPr/>
                    <a:lstStyle/>
                    <a:p>
                      <a:pPr algn="l" fontAlgn="b"/>
                      <a:r>
                        <a:rPr lang="en-US" sz="1100" u="none" strike="noStrike">
                          <a:effectLst/>
                        </a:rPr>
                        <a:t>species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R</a:t>
                      </a:r>
                      <a:r>
                        <a:rPr lang="en-US" sz="1100" b="0" i="0" u="none" strike="noStrike" baseline="30000" dirty="0">
                          <a:solidFill>
                            <a:srgbClr val="000000"/>
                          </a:solidFill>
                          <a:effectLst/>
                          <a:latin typeface="Calibri" panose="020F0502020204030204" pitchFamily="34" charset="0"/>
                        </a:rPr>
                        <a:t>2</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p-value</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axis1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axis2</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84624599"/>
                  </a:ext>
                </a:extLst>
              </a:tr>
              <a:tr h="190500">
                <a:tc>
                  <a:txBody>
                    <a:bodyPr/>
                    <a:lstStyle/>
                    <a:p>
                      <a:pPr algn="l" fontAlgn="b"/>
                      <a:r>
                        <a:rPr lang="en-US" sz="1100" u="none" strike="noStrike" dirty="0" err="1">
                          <a:effectLst/>
                        </a:rPr>
                        <a:t>A.melas</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0.23023817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0.423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-0.022387738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0.049458134</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54953376"/>
                  </a:ext>
                </a:extLst>
              </a:tr>
              <a:tr h="190500">
                <a:tc>
                  <a:txBody>
                    <a:bodyPr/>
                    <a:lstStyle/>
                    <a:p>
                      <a:pPr algn="l" fontAlgn="b"/>
                      <a:r>
                        <a:rPr lang="en-US" sz="1100" u="none" strike="noStrike" dirty="0" err="1">
                          <a:effectLst/>
                        </a:rPr>
                        <a:t>A.rostrata</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0.04895361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0.875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-0.004901997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0.018920955</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41605210"/>
                  </a:ext>
                </a:extLst>
              </a:tr>
              <a:tr h="190500">
                <a:tc>
                  <a:txBody>
                    <a:bodyPr/>
                    <a:lstStyle/>
                    <a:p>
                      <a:pPr algn="l" fontAlgn="b"/>
                      <a:r>
                        <a:rPr lang="en-US" sz="1100" u="none" strike="noStrike">
                          <a:effectLst/>
                        </a:rPr>
                        <a:t>H.cyanoguttatus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0.11674133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0.703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0.044499826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0.06724042</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13830555"/>
                  </a:ext>
                </a:extLst>
              </a:tr>
              <a:tr h="190500">
                <a:tc>
                  <a:txBody>
                    <a:bodyPr/>
                    <a:lstStyle/>
                    <a:p>
                      <a:pPr algn="l" fontAlgn="b"/>
                      <a:r>
                        <a:rPr lang="en-US" sz="1100" u="none" strike="noStrike" dirty="0" err="1">
                          <a:effectLst/>
                          <a:highlight>
                            <a:srgbClr val="FFFF00"/>
                          </a:highlight>
                        </a:rPr>
                        <a:t>C.lutrensis</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0.8797549</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0.007</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-0.217359354</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0.626652466</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169009254"/>
                  </a:ext>
                </a:extLst>
              </a:tr>
              <a:tr h="190500">
                <a:tc>
                  <a:txBody>
                    <a:bodyPr/>
                    <a:lstStyle/>
                    <a:p>
                      <a:pPr algn="l" fontAlgn="b"/>
                      <a:r>
                        <a:rPr lang="en-US" sz="1100" u="none" strike="noStrike">
                          <a:effectLst/>
                        </a:rPr>
                        <a:t>C.venusta</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0.19174898</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0.496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-0.074923046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-0.018880656</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60507417"/>
                  </a:ext>
                </a:extLst>
              </a:tr>
              <a:tr h="190500">
                <a:tc>
                  <a:txBody>
                    <a:bodyPr/>
                    <a:lstStyle/>
                    <a:p>
                      <a:pPr algn="l" fontAlgn="b"/>
                      <a:r>
                        <a:rPr lang="en-US" sz="1100" u="none" strike="noStrike">
                          <a:effectLst/>
                        </a:rPr>
                        <a:t>E.gracile</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0.01702391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0.023746088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-0.009510118</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024165559"/>
                  </a:ext>
                </a:extLst>
              </a:tr>
              <a:tr h="190500">
                <a:tc>
                  <a:txBody>
                    <a:bodyPr/>
                    <a:lstStyle/>
                    <a:p>
                      <a:pPr algn="l" fontAlgn="b"/>
                      <a:r>
                        <a:rPr lang="en-US" sz="1100" u="none" strike="noStrike">
                          <a:effectLst/>
                        </a:rPr>
                        <a:t>F.notatus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0.26996839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0.244</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-0.096394548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-0.061708444</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26794489"/>
                  </a:ext>
                </a:extLst>
              </a:tr>
              <a:tr h="190500">
                <a:tc>
                  <a:txBody>
                    <a:bodyPr/>
                    <a:lstStyle/>
                    <a:p>
                      <a:pPr algn="l" fontAlgn="b"/>
                      <a:r>
                        <a:rPr lang="en-US" sz="1100" u="none" strike="noStrike" dirty="0" err="1">
                          <a:effectLst/>
                          <a:highlight>
                            <a:srgbClr val="FFFF00"/>
                          </a:highlight>
                        </a:rPr>
                        <a:t>G.affinis</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0.61787634</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0.041</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0.187553123</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-0.339810377</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1285382826"/>
                  </a:ext>
                </a:extLst>
              </a:tr>
              <a:tr h="190500">
                <a:tc>
                  <a:txBody>
                    <a:bodyPr/>
                    <a:lstStyle/>
                    <a:p>
                      <a:pPr algn="l" fontAlgn="b"/>
                      <a:r>
                        <a:rPr lang="en-US" sz="1100" u="none" strike="noStrike">
                          <a:effectLst/>
                        </a:rPr>
                        <a:t>L.auritis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0.0954481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0.747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0.036414193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0.080138119</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10842657"/>
                  </a:ext>
                </a:extLst>
              </a:tr>
              <a:tr h="190500">
                <a:tc>
                  <a:txBody>
                    <a:bodyPr/>
                    <a:lstStyle/>
                    <a:p>
                      <a:pPr algn="l" fontAlgn="b"/>
                      <a:r>
                        <a:rPr lang="en-US" sz="1100" u="none" strike="noStrike">
                          <a:effectLst/>
                        </a:rPr>
                        <a:t>L.cyanellus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0.27043676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0.32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-0.072507811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-0.166251083</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1185548"/>
                  </a:ext>
                </a:extLst>
              </a:tr>
              <a:tr h="190500">
                <a:tc>
                  <a:txBody>
                    <a:bodyPr/>
                    <a:lstStyle/>
                    <a:p>
                      <a:pPr algn="l" fontAlgn="b"/>
                      <a:r>
                        <a:rPr lang="en-US" sz="1100" u="none" strike="noStrike">
                          <a:effectLst/>
                        </a:rPr>
                        <a:t>L.gulosus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0.17486578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0.476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-0.099324212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-0.010412806</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43296526"/>
                  </a:ext>
                </a:extLst>
              </a:tr>
              <a:tr h="190500">
                <a:tc>
                  <a:txBody>
                    <a:bodyPr/>
                    <a:lstStyle/>
                    <a:p>
                      <a:pPr algn="l" fontAlgn="b"/>
                      <a:r>
                        <a:rPr lang="en-US" sz="1100" u="none" strike="noStrike">
                          <a:effectLst/>
                        </a:rPr>
                        <a:t>L.humilis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0.16582945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0.594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-0.017865623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-0.034986287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75329944"/>
                  </a:ext>
                </a:extLst>
              </a:tr>
              <a:tr h="190500">
                <a:tc>
                  <a:txBody>
                    <a:bodyPr/>
                    <a:lstStyle/>
                    <a:p>
                      <a:pPr algn="l" fontAlgn="b"/>
                      <a:r>
                        <a:rPr lang="en-US" sz="1100" u="none" strike="noStrike" dirty="0" err="1">
                          <a:effectLst/>
                          <a:highlight>
                            <a:srgbClr val="FFFF00"/>
                          </a:highlight>
                        </a:rPr>
                        <a:t>L.macrochirus</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0.75601603</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0.018</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-0.240268678</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-0.061350821</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1289623079"/>
                  </a:ext>
                </a:extLst>
              </a:tr>
              <a:tr h="190500">
                <a:tc>
                  <a:txBody>
                    <a:bodyPr/>
                    <a:lstStyle/>
                    <a:p>
                      <a:pPr algn="l" fontAlgn="b"/>
                      <a:r>
                        <a:rPr lang="en-US" sz="1100" u="none" strike="noStrike">
                          <a:effectLst/>
                        </a:rPr>
                        <a:t>L.marginatus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0.16582945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0.594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-0.025265807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-0.049478082</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02303284"/>
                  </a:ext>
                </a:extLst>
              </a:tr>
              <a:tr h="0">
                <a:tc>
                  <a:txBody>
                    <a:bodyPr/>
                    <a:lstStyle/>
                    <a:p>
                      <a:pPr algn="l" fontAlgn="b"/>
                      <a:r>
                        <a:rPr lang="en-US" sz="1100" u="none" strike="noStrike">
                          <a:effectLst/>
                        </a:rPr>
                        <a:t>L.megalotis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0.72038963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-0.407334824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-0.020938185</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829967269"/>
                  </a:ext>
                </a:extLst>
              </a:tr>
              <a:tr h="190500">
                <a:tc>
                  <a:txBody>
                    <a:bodyPr/>
                    <a:lstStyle/>
                    <a:p>
                      <a:pPr algn="l" fontAlgn="b"/>
                      <a:r>
                        <a:rPr lang="en-US" sz="1100" u="none" strike="noStrike" dirty="0" err="1">
                          <a:effectLst/>
                          <a:highlight>
                            <a:srgbClr val="FFFF00"/>
                          </a:highlight>
                        </a:rPr>
                        <a:t>P.latipinna</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0.8374159</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0.016</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0.414714616</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-0.089880974</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1705421823"/>
                  </a:ext>
                </a:extLst>
              </a:tr>
              <a:tr h="190500">
                <a:tc>
                  <a:txBody>
                    <a:bodyPr/>
                    <a:lstStyle/>
                    <a:p>
                      <a:pPr algn="l" fontAlgn="b"/>
                      <a:r>
                        <a:rPr lang="en-US" sz="1100" u="none" strike="noStrike">
                          <a:effectLst/>
                        </a:rPr>
                        <a:t>P.vigilax</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0.02933178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0.914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-0.136897484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0.033999261</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75776828"/>
                  </a:ext>
                </a:extLst>
              </a:tr>
              <a:tr h="190500">
                <a:tc>
                  <a:txBody>
                    <a:bodyPr/>
                    <a:lstStyle/>
                    <a:p>
                      <a:pPr algn="l" fontAlgn="b"/>
                      <a:r>
                        <a:rPr lang="en-US" sz="1100" u="none" strike="noStrike">
                          <a:effectLst/>
                        </a:rPr>
                        <a:t>T.maculatus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0.23023817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0.423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-0.012925567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0.028554667</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6758215"/>
                  </a:ext>
                </a:extLst>
              </a:tr>
            </a:tbl>
          </a:graphicData>
        </a:graphic>
      </p:graphicFrame>
      <p:sp>
        <p:nvSpPr>
          <p:cNvPr id="18" name="TextBox 17">
            <a:extLst>
              <a:ext uri="{FF2B5EF4-FFF2-40B4-BE49-F238E27FC236}">
                <a16:creationId xmlns:a16="http://schemas.microsoft.com/office/drawing/2014/main" id="{A325EB74-CACC-46BA-8D42-9D5BBC8771A2}"/>
              </a:ext>
            </a:extLst>
          </p:cNvPr>
          <p:cNvSpPr txBox="1"/>
          <p:nvPr/>
        </p:nvSpPr>
        <p:spPr>
          <a:xfrm>
            <a:off x="989867" y="1545561"/>
            <a:ext cx="133350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Flash Index</a:t>
            </a:r>
          </a:p>
        </p:txBody>
      </p:sp>
      <p:sp>
        <p:nvSpPr>
          <p:cNvPr id="19" name="TextBox 18">
            <a:extLst>
              <a:ext uri="{FF2B5EF4-FFF2-40B4-BE49-F238E27FC236}">
                <a16:creationId xmlns:a16="http://schemas.microsoft.com/office/drawing/2014/main" id="{FA6BAC2C-119D-4F4A-B9AA-26F0450431D4}"/>
              </a:ext>
            </a:extLst>
          </p:cNvPr>
          <p:cNvSpPr txBox="1"/>
          <p:nvPr/>
        </p:nvSpPr>
        <p:spPr>
          <a:xfrm>
            <a:off x="2932154" y="1884264"/>
            <a:ext cx="133350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Canopy</a:t>
            </a:r>
          </a:p>
        </p:txBody>
      </p:sp>
      <p:sp>
        <p:nvSpPr>
          <p:cNvPr id="20" name="TextBox 19">
            <a:extLst>
              <a:ext uri="{FF2B5EF4-FFF2-40B4-BE49-F238E27FC236}">
                <a16:creationId xmlns:a16="http://schemas.microsoft.com/office/drawing/2014/main" id="{7B23DAFE-097E-4893-A44C-F250B2AA8AFB}"/>
              </a:ext>
            </a:extLst>
          </p:cNvPr>
          <p:cNvSpPr txBox="1"/>
          <p:nvPr/>
        </p:nvSpPr>
        <p:spPr>
          <a:xfrm>
            <a:off x="3452330" y="2283011"/>
            <a:ext cx="1333500" cy="461665"/>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Low Flow Pulse %</a:t>
            </a:r>
          </a:p>
        </p:txBody>
      </p:sp>
      <p:sp>
        <p:nvSpPr>
          <p:cNvPr id="21" name="TextBox 20">
            <a:extLst>
              <a:ext uri="{FF2B5EF4-FFF2-40B4-BE49-F238E27FC236}">
                <a16:creationId xmlns:a16="http://schemas.microsoft.com/office/drawing/2014/main" id="{ED329F51-0D11-40B4-891A-E7795F9E6AD9}"/>
              </a:ext>
            </a:extLst>
          </p:cNvPr>
          <p:cNvSpPr txBox="1"/>
          <p:nvPr/>
        </p:nvSpPr>
        <p:spPr>
          <a:xfrm>
            <a:off x="3016533" y="2510779"/>
            <a:ext cx="133350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NH</a:t>
            </a:r>
            <a:r>
              <a:rPr lang="en-US" sz="1200" baseline="-25000" dirty="0">
                <a:latin typeface="Arial" panose="020B0604020202020204" pitchFamily="34" charset="0"/>
                <a:cs typeface="Arial" panose="020B0604020202020204" pitchFamily="34" charset="0"/>
              </a:rPr>
              <a:t>4</a:t>
            </a:r>
            <a:r>
              <a:rPr lang="en-US" sz="1200" baseline="30000" dirty="0">
                <a:latin typeface="Arial" panose="020B0604020202020204" pitchFamily="34" charset="0"/>
                <a:cs typeface="Arial" panose="020B0604020202020204" pitchFamily="34" charset="0"/>
              </a:rPr>
              <a:t>+</a:t>
            </a:r>
          </a:p>
        </p:txBody>
      </p:sp>
      <p:sp>
        <p:nvSpPr>
          <p:cNvPr id="22" name="TextBox 21">
            <a:extLst>
              <a:ext uri="{FF2B5EF4-FFF2-40B4-BE49-F238E27FC236}">
                <a16:creationId xmlns:a16="http://schemas.microsoft.com/office/drawing/2014/main" id="{B1500BE8-7115-41C4-BDA1-D61FA34402F6}"/>
              </a:ext>
            </a:extLst>
          </p:cNvPr>
          <p:cNvSpPr txBox="1"/>
          <p:nvPr/>
        </p:nvSpPr>
        <p:spPr>
          <a:xfrm>
            <a:off x="1962865" y="3842340"/>
            <a:ext cx="1938579"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Channel Morphology</a:t>
            </a:r>
          </a:p>
        </p:txBody>
      </p:sp>
      <p:sp>
        <p:nvSpPr>
          <p:cNvPr id="23" name="TextBox 22">
            <a:extLst>
              <a:ext uri="{FF2B5EF4-FFF2-40B4-BE49-F238E27FC236}">
                <a16:creationId xmlns:a16="http://schemas.microsoft.com/office/drawing/2014/main" id="{98D7271B-5259-4409-BF92-34A11237CF23}"/>
              </a:ext>
            </a:extLst>
          </p:cNvPr>
          <p:cNvSpPr txBox="1"/>
          <p:nvPr/>
        </p:nvSpPr>
        <p:spPr>
          <a:xfrm>
            <a:off x="3234694" y="2079720"/>
            <a:ext cx="133350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Conductivity</a:t>
            </a:r>
          </a:p>
        </p:txBody>
      </p:sp>
      <p:sp>
        <p:nvSpPr>
          <p:cNvPr id="26" name="TextBox 25">
            <a:extLst>
              <a:ext uri="{FF2B5EF4-FFF2-40B4-BE49-F238E27FC236}">
                <a16:creationId xmlns:a16="http://schemas.microsoft.com/office/drawing/2014/main" id="{06B7D706-FC71-4FFE-B5A0-B71FBE298B22}"/>
              </a:ext>
            </a:extLst>
          </p:cNvPr>
          <p:cNvSpPr txBox="1"/>
          <p:nvPr/>
        </p:nvSpPr>
        <p:spPr>
          <a:xfrm>
            <a:off x="431453" y="2692822"/>
            <a:ext cx="213125" cy="261610"/>
          </a:xfrm>
          <a:prstGeom prst="rect">
            <a:avLst/>
          </a:prstGeom>
          <a:solidFill>
            <a:schemeClr val="bg1"/>
          </a:solidFill>
        </p:spPr>
        <p:txBody>
          <a:bodyPr wrap="square" rtlCol="0">
            <a:spAutoFit/>
          </a:bodyPr>
          <a:lstStyle/>
          <a:p>
            <a:pPr algn="r"/>
            <a:r>
              <a:rPr lang="en-US" sz="1050" dirty="0">
                <a:latin typeface="Arial" panose="020B0604020202020204" pitchFamily="34" charset="0"/>
                <a:cs typeface="Arial" panose="020B0604020202020204" pitchFamily="34" charset="0"/>
              </a:rPr>
              <a:t>0</a:t>
            </a:r>
          </a:p>
        </p:txBody>
      </p:sp>
      <p:sp>
        <p:nvSpPr>
          <p:cNvPr id="27" name="TextBox 26">
            <a:extLst>
              <a:ext uri="{FF2B5EF4-FFF2-40B4-BE49-F238E27FC236}">
                <a16:creationId xmlns:a16="http://schemas.microsoft.com/office/drawing/2014/main" id="{2ABBD725-5476-4268-B482-30B0C371D77B}"/>
              </a:ext>
            </a:extLst>
          </p:cNvPr>
          <p:cNvSpPr txBox="1"/>
          <p:nvPr/>
        </p:nvSpPr>
        <p:spPr>
          <a:xfrm>
            <a:off x="978577" y="4131214"/>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28" name="TextBox 27">
            <a:extLst>
              <a:ext uri="{FF2B5EF4-FFF2-40B4-BE49-F238E27FC236}">
                <a16:creationId xmlns:a16="http://schemas.microsoft.com/office/drawing/2014/main" id="{DBE02E67-37AF-4D07-A148-207CD3E394CE}"/>
              </a:ext>
            </a:extLst>
          </p:cNvPr>
          <p:cNvSpPr txBox="1"/>
          <p:nvPr/>
        </p:nvSpPr>
        <p:spPr>
          <a:xfrm>
            <a:off x="226234" y="3762132"/>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29" name="TextBox 28">
            <a:extLst>
              <a:ext uri="{FF2B5EF4-FFF2-40B4-BE49-F238E27FC236}">
                <a16:creationId xmlns:a16="http://schemas.microsoft.com/office/drawing/2014/main" id="{1628E78E-CFF2-497D-BA26-0ABC80122310}"/>
              </a:ext>
            </a:extLst>
          </p:cNvPr>
          <p:cNvSpPr txBox="1"/>
          <p:nvPr/>
        </p:nvSpPr>
        <p:spPr>
          <a:xfrm>
            <a:off x="2047632" y="4103950"/>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0.0</a:t>
            </a:r>
          </a:p>
        </p:txBody>
      </p:sp>
      <p:sp>
        <p:nvSpPr>
          <p:cNvPr id="30" name="TextBox 29">
            <a:extLst>
              <a:ext uri="{FF2B5EF4-FFF2-40B4-BE49-F238E27FC236}">
                <a16:creationId xmlns:a16="http://schemas.microsoft.com/office/drawing/2014/main" id="{73DDB862-D3D0-4754-B41F-3120A4FFC684}"/>
              </a:ext>
            </a:extLst>
          </p:cNvPr>
          <p:cNvSpPr txBox="1"/>
          <p:nvPr/>
        </p:nvSpPr>
        <p:spPr>
          <a:xfrm>
            <a:off x="236060" y="1584082"/>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31" name="TextBox 30">
            <a:extLst>
              <a:ext uri="{FF2B5EF4-FFF2-40B4-BE49-F238E27FC236}">
                <a16:creationId xmlns:a16="http://schemas.microsoft.com/office/drawing/2014/main" id="{96DC6D2C-2CAC-4304-BF78-B148D48C85D2}"/>
              </a:ext>
            </a:extLst>
          </p:cNvPr>
          <p:cNvSpPr txBox="1"/>
          <p:nvPr/>
        </p:nvSpPr>
        <p:spPr>
          <a:xfrm>
            <a:off x="3131710" y="4124737"/>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32" name="TextBox 31">
            <a:extLst>
              <a:ext uri="{FF2B5EF4-FFF2-40B4-BE49-F238E27FC236}">
                <a16:creationId xmlns:a16="http://schemas.microsoft.com/office/drawing/2014/main" id="{0DFC307A-FCD1-43EA-8027-DF72CC181C81}"/>
              </a:ext>
            </a:extLst>
          </p:cNvPr>
          <p:cNvSpPr txBox="1"/>
          <p:nvPr/>
        </p:nvSpPr>
        <p:spPr>
          <a:xfrm>
            <a:off x="4215788" y="4131214"/>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1.0</a:t>
            </a:r>
          </a:p>
        </p:txBody>
      </p:sp>
      <p:sp>
        <p:nvSpPr>
          <p:cNvPr id="33" name="TextBox 32">
            <a:extLst>
              <a:ext uri="{FF2B5EF4-FFF2-40B4-BE49-F238E27FC236}">
                <a16:creationId xmlns:a16="http://schemas.microsoft.com/office/drawing/2014/main" id="{70AB3F53-CBDB-435F-9033-4E76617E989E}"/>
              </a:ext>
            </a:extLst>
          </p:cNvPr>
          <p:cNvSpPr txBox="1"/>
          <p:nvPr/>
        </p:nvSpPr>
        <p:spPr>
          <a:xfrm>
            <a:off x="220604" y="506157"/>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1.0</a:t>
            </a:r>
          </a:p>
        </p:txBody>
      </p:sp>
      <p:sp>
        <p:nvSpPr>
          <p:cNvPr id="25" name="TextBox 24">
            <a:extLst>
              <a:ext uri="{FF2B5EF4-FFF2-40B4-BE49-F238E27FC236}">
                <a16:creationId xmlns:a16="http://schemas.microsoft.com/office/drawing/2014/main" id="{0A8C6226-5475-49A4-BAEC-F4D6D679BBEC}"/>
              </a:ext>
            </a:extLst>
          </p:cNvPr>
          <p:cNvSpPr txBox="1"/>
          <p:nvPr/>
        </p:nvSpPr>
        <p:spPr>
          <a:xfrm rot="16200000">
            <a:off x="-448681" y="2420348"/>
            <a:ext cx="1534131" cy="338554"/>
          </a:xfrm>
          <a:prstGeom prst="rect">
            <a:avLst/>
          </a:prstGeom>
          <a:solidFill>
            <a:schemeClr val="bg1"/>
          </a:solidFill>
        </p:spPr>
        <p:txBody>
          <a:bodyPr wrap="square" rtlCol="0">
            <a:spAutoFit/>
          </a:bodyPr>
          <a:lstStyle/>
          <a:p>
            <a:pPr algn="ctr"/>
            <a:r>
              <a:rPr lang="en-US" sz="1600" dirty="0">
                <a:latin typeface="Arial" panose="020B0604020202020204" pitchFamily="34" charset="0"/>
                <a:cs typeface="Arial" panose="020B0604020202020204" pitchFamily="34" charset="0"/>
              </a:rPr>
              <a:t>PC1 (25.4%)</a:t>
            </a:r>
          </a:p>
        </p:txBody>
      </p:sp>
      <p:sp>
        <p:nvSpPr>
          <p:cNvPr id="24" name="TextBox 23">
            <a:extLst>
              <a:ext uri="{FF2B5EF4-FFF2-40B4-BE49-F238E27FC236}">
                <a16:creationId xmlns:a16="http://schemas.microsoft.com/office/drawing/2014/main" id="{51A11D44-3FB5-4657-887B-A0A2EEDB9B0E}"/>
              </a:ext>
            </a:extLst>
          </p:cNvPr>
          <p:cNvSpPr txBox="1"/>
          <p:nvPr/>
        </p:nvSpPr>
        <p:spPr>
          <a:xfrm>
            <a:off x="2073945" y="4329267"/>
            <a:ext cx="1561000" cy="338554"/>
          </a:xfrm>
          <a:prstGeom prst="rect">
            <a:avLst/>
          </a:prstGeom>
          <a:solidFill>
            <a:schemeClr val="bg1"/>
          </a:solidFill>
        </p:spPr>
        <p:txBody>
          <a:bodyPr wrap="square" rtlCol="0">
            <a:spAutoFit/>
          </a:bodyPr>
          <a:lstStyle/>
          <a:p>
            <a:pPr algn="ctr"/>
            <a:r>
              <a:rPr lang="en-US" sz="1600" dirty="0">
                <a:latin typeface="Arial" panose="020B0604020202020204" pitchFamily="34" charset="0"/>
                <a:cs typeface="Arial" panose="020B0604020202020204" pitchFamily="34" charset="0"/>
              </a:rPr>
              <a:t>RDA1 (23.6%)</a:t>
            </a:r>
          </a:p>
        </p:txBody>
      </p:sp>
      <p:cxnSp>
        <p:nvCxnSpPr>
          <p:cNvPr id="37" name="Straight Arrow Connector 36">
            <a:extLst>
              <a:ext uri="{FF2B5EF4-FFF2-40B4-BE49-F238E27FC236}">
                <a16:creationId xmlns:a16="http://schemas.microsoft.com/office/drawing/2014/main" id="{F72AB881-3FED-4AA4-93D7-97E1DC010F54}"/>
              </a:ext>
            </a:extLst>
          </p:cNvPr>
          <p:cNvCxnSpPr>
            <a:cxnSpLocks/>
          </p:cNvCxnSpPr>
          <p:nvPr/>
        </p:nvCxnSpPr>
        <p:spPr>
          <a:xfrm flipV="1">
            <a:off x="2274920" y="2658269"/>
            <a:ext cx="1084078" cy="171904"/>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991FEB7F-9B50-4946-9F00-C3F427F1F6AC}"/>
              </a:ext>
            </a:extLst>
          </p:cNvPr>
          <p:cNvCxnSpPr>
            <a:cxnSpLocks/>
          </p:cNvCxnSpPr>
          <p:nvPr/>
        </p:nvCxnSpPr>
        <p:spPr>
          <a:xfrm flipV="1">
            <a:off x="2274920" y="2491439"/>
            <a:ext cx="1037557" cy="338734"/>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2E075A7E-9840-4063-A717-BB2B1F90636F}"/>
              </a:ext>
            </a:extLst>
          </p:cNvPr>
          <p:cNvSpPr/>
          <p:nvPr/>
        </p:nvSpPr>
        <p:spPr>
          <a:xfrm>
            <a:off x="2323367" y="2260799"/>
            <a:ext cx="1102131" cy="5468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A74BA270-67EC-4B26-AED9-460D60BA97FE}"/>
              </a:ext>
            </a:extLst>
          </p:cNvPr>
          <p:cNvSpPr/>
          <p:nvPr/>
        </p:nvSpPr>
        <p:spPr>
          <a:xfrm>
            <a:off x="1521336" y="1790235"/>
            <a:ext cx="597494" cy="5468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848A99AC-BFDD-4CE3-A89F-42B61F26B9B3}"/>
              </a:ext>
            </a:extLst>
          </p:cNvPr>
          <p:cNvSpPr/>
          <p:nvPr/>
        </p:nvSpPr>
        <p:spPr>
          <a:xfrm>
            <a:off x="1030453" y="2986114"/>
            <a:ext cx="597494" cy="5468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C8925064-33A9-4EC7-AB24-5383DA5B960E}"/>
              </a:ext>
            </a:extLst>
          </p:cNvPr>
          <p:cNvSpPr/>
          <p:nvPr/>
        </p:nvSpPr>
        <p:spPr>
          <a:xfrm>
            <a:off x="2292990" y="3365609"/>
            <a:ext cx="333375" cy="5468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Arrow Connector 42">
            <a:extLst>
              <a:ext uri="{FF2B5EF4-FFF2-40B4-BE49-F238E27FC236}">
                <a16:creationId xmlns:a16="http://schemas.microsoft.com/office/drawing/2014/main" id="{3158CDA9-8DF6-48C1-BBA7-38E00E260200}"/>
              </a:ext>
            </a:extLst>
          </p:cNvPr>
          <p:cNvCxnSpPr>
            <a:cxnSpLocks/>
          </p:cNvCxnSpPr>
          <p:nvPr/>
        </p:nvCxnSpPr>
        <p:spPr>
          <a:xfrm flipV="1">
            <a:off x="2274920" y="2457216"/>
            <a:ext cx="1013433" cy="373750"/>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48078CC6-F5E0-4966-8DB4-9BDC7E1082C2}"/>
              </a:ext>
            </a:extLst>
          </p:cNvPr>
          <p:cNvCxnSpPr>
            <a:cxnSpLocks/>
          </p:cNvCxnSpPr>
          <p:nvPr/>
        </p:nvCxnSpPr>
        <p:spPr>
          <a:xfrm flipV="1">
            <a:off x="2277431" y="2413452"/>
            <a:ext cx="1010922" cy="407384"/>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EC165B66-A585-495A-9FC0-151EA5824B54}"/>
              </a:ext>
            </a:extLst>
          </p:cNvPr>
          <p:cNvCxnSpPr>
            <a:cxnSpLocks/>
          </p:cNvCxnSpPr>
          <p:nvPr/>
        </p:nvCxnSpPr>
        <p:spPr>
          <a:xfrm flipH="1" flipV="1">
            <a:off x="1801636" y="1850081"/>
            <a:ext cx="465852" cy="974674"/>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8B8972EF-6799-4E0E-A511-2D008BC3C0E9}"/>
              </a:ext>
            </a:extLst>
          </p:cNvPr>
          <p:cNvCxnSpPr>
            <a:cxnSpLocks/>
          </p:cNvCxnSpPr>
          <p:nvPr/>
        </p:nvCxnSpPr>
        <p:spPr>
          <a:xfrm>
            <a:off x="2267488" y="2830172"/>
            <a:ext cx="163977" cy="1075315"/>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AA443894-1595-492D-9CCF-78BE138BB357}"/>
              </a:ext>
            </a:extLst>
          </p:cNvPr>
          <p:cNvCxnSpPr>
            <a:cxnSpLocks/>
          </p:cNvCxnSpPr>
          <p:nvPr/>
        </p:nvCxnSpPr>
        <p:spPr>
          <a:xfrm flipH="1">
            <a:off x="1238096" y="2834091"/>
            <a:ext cx="1029392" cy="36937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30372106-A334-460E-BA59-0BDE551FE154}"/>
              </a:ext>
            </a:extLst>
          </p:cNvPr>
          <p:cNvCxnSpPr>
            <a:cxnSpLocks/>
          </p:cNvCxnSpPr>
          <p:nvPr/>
        </p:nvCxnSpPr>
        <p:spPr>
          <a:xfrm flipV="1">
            <a:off x="2277431" y="2651723"/>
            <a:ext cx="1084078" cy="171904"/>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5F7E41A1-3B47-4191-95D5-7074D0B47E50}"/>
              </a:ext>
            </a:extLst>
          </p:cNvPr>
          <p:cNvCxnSpPr>
            <a:cxnSpLocks/>
          </p:cNvCxnSpPr>
          <p:nvPr/>
        </p:nvCxnSpPr>
        <p:spPr>
          <a:xfrm flipV="1">
            <a:off x="2277431" y="2484893"/>
            <a:ext cx="1037557" cy="338734"/>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80C240D4-6F0F-4FF1-9355-9066109D4A94}"/>
              </a:ext>
            </a:extLst>
          </p:cNvPr>
          <p:cNvSpPr/>
          <p:nvPr/>
        </p:nvSpPr>
        <p:spPr>
          <a:xfrm>
            <a:off x="1801636" y="2918537"/>
            <a:ext cx="138934" cy="135155"/>
          </a:xfrm>
          <a:prstGeom prst="ellipse">
            <a:avLst/>
          </a:prstGeom>
          <a:solidFill>
            <a:srgbClr val="55BA70"/>
          </a:solidFill>
          <a:ln>
            <a:solidFill>
              <a:srgbClr val="55BA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E001AB5-A36B-4371-AA7C-759006835FE9}"/>
              </a:ext>
            </a:extLst>
          </p:cNvPr>
          <p:cNvSpPr txBox="1"/>
          <p:nvPr/>
        </p:nvSpPr>
        <p:spPr>
          <a:xfrm>
            <a:off x="502949" y="2792082"/>
            <a:ext cx="133350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Precipitation</a:t>
            </a:r>
          </a:p>
        </p:txBody>
      </p:sp>
      <p:pic>
        <p:nvPicPr>
          <p:cNvPr id="39" name="Picture 2" descr="See the source image">
            <a:extLst>
              <a:ext uri="{FF2B5EF4-FFF2-40B4-BE49-F238E27FC236}">
                <a16:creationId xmlns:a16="http://schemas.microsoft.com/office/drawing/2014/main" id="{19AFAD44-8A21-4363-9677-60C53E2CF2E9}"/>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9885" b="89951" l="9500" r="91750">
                        <a14:foregroundMark x1="91750" y1="41186" x2="91250" y2="50577"/>
                        <a14:foregroundMark x1="9500" y1="56013" x2="9500" y2="56013"/>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4014215" y="371689"/>
            <a:ext cx="728168" cy="55249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0BAA1F2B-933D-4DE0-B768-098300046F8F}"/>
              </a:ext>
            </a:extLst>
          </p:cNvPr>
          <p:cNvSpPr/>
          <p:nvPr/>
        </p:nvSpPr>
        <p:spPr>
          <a:xfrm>
            <a:off x="183160" y="29075"/>
            <a:ext cx="4814929" cy="4638745"/>
          </a:xfrm>
          <a:prstGeom prst="rect">
            <a:avLst/>
          </a:prstGeom>
          <a:noFill/>
          <a:ln w="285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5243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3798863-0E94-4781-B0BB-3037E850381A}"/>
              </a:ext>
            </a:extLst>
          </p:cNvPr>
          <p:cNvPicPr>
            <a:picLocks noChangeAspect="1"/>
          </p:cNvPicPr>
          <p:nvPr/>
        </p:nvPicPr>
        <p:blipFill rotWithShape="1">
          <a:blip r:embed="rId2"/>
          <a:srcRect r="14157"/>
          <a:stretch/>
        </p:blipFill>
        <p:spPr>
          <a:xfrm>
            <a:off x="304800" y="0"/>
            <a:ext cx="4905286" cy="4761905"/>
          </a:xfrm>
          <a:prstGeom prst="rect">
            <a:avLst/>
          </a:prstGeom>
        </p:spPr>
      </p:pic>
      <p:sp>
        <p:nvSpPr>
          <p:cNvPr id="4" name="TextBox 3">
            <a:extLst>
              <a:ext uri="{FF2B5EF4-FFF2-40B4-BE49-F238E27FC236}">
                <a16:creationId xmlns:a16="http://schemas.microsoft.com/office/drawing/2014/main" id="{39BD257A-0ADC-4A66-905E-4653636B071D}"/>
              </a:ext>
            </a:extLst>
          </p:cNvPr>
          <p:cNvSpPr txBox="1"/>
          <p:nvPr/>
        </p:nvSpPr>
        <p:spPr>
          <a:xfrm>
            <a:off x="88900" y="4761905"/>
            <a:ext cx="1146810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Redundancy Analysis : Hellinger-transformed fish community matrix</a:t>
            </a:r>
          </a:p>
          <a:p>
            <a:pPr marL="742950" lvl="1" indent="-285750">
              <a:buFont typeface="Arial" panose="020B0604020202020204" pitchFamily="34" charset="0"/>
              <a:buChar char="•"/>
            </a:pPr>
            <a:r>
              <a:rPr lang="en-US" dirty="0"/>
              <a:t>Constrained by Annual Precipitation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Sites are colored by annual precipitation (cm/year)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Arrows: Environmental predictors are interpreted as arrows generated by maximum correlation in ordination space (see table for correlation outputs). </a:t>
            </a:r>
          </a:p>
        </p:txBody>
      </p:sp>
      <p:graphicFrame>
        <p:nvGraphicFramePr>
          <p:cNvPr id="5" name="Table 4">
            <a:extLst>
              <a:ext uri="{FF2B5EF4-FFF2-40B4-BE49-F238E27FC236}">
                <a16:creationId xmlns:a16="http://schemas.microsoft.com/office/drawing/2014/main" id="{9B5594B7-D13D-4933-8DC0-ABB2C451D60D}"/>
              </a:ext>
            </a:extLst>
          </p:cNvPr>
          <p:cNvGraphicFramePr>
            <a:graphicFrameLocks noGrp="1"/>
          </p:cNvGraphicFramePr>
          <p:nvPr>
            <p:extLst>
              <p:ext uri="{D42A27DB-BD31-4B8C-83A1-F6EECF244321}">
                <p14:modId xmlns:p14="http://schemas.microsoft.com/office/powerpoint/2010/main" val="3004133012"/>
              </p:ext>
            </p:extLst>
          </p:nvPr>
        </p:nvGraphicFramePr>
        <p:xfrm>
          <a:off x="6921500" y="481806"/>
          <a:ext cx="3962400" cy="1565910"/>
        </p:xfrm>
        <a:graphic>
          <a:graphicData uri="http://schemas.openxmlformats.org/drawingml/2006/table">
            <a:tbl>
              <a:tblPr>
                <a:tableStyleId>{5C22544A-7EE6-4342-B048-85BDC9FD1C3A}</a:tableStyleId>
              </a:tblPr>
              <a:tblGrid>
                <a:gridCol w="1051560">
                  <a:extLst>
                    <a:ext uri="{9D8B030D-6E8A-4147-A177-3AD203B41FA5}">
                      <a16:colId xmlns:a16="http://schemas.microsoft.com/office/drawing/2014/main" val="3605745719"/>
                    </a:ext>
                  </a:extLst>
                </a:gridCol>
                <a:gridCol w="731520">
                  <a:extLst>
                    <a:ext uri="{9D8B030D-6E8A-4147-A177-3AD203B41FA5}">
                      <a16:colId xmlns:a16="http://schemas.microsoft.com/office/drawing/2014/main" val="2056480625"/>
                    </a:ext>
                  </a:extLst>
                </a:gridCol>
                <a:gridCol w="731520">
                  <a:extLst>
                    <a:ext uri="{9D8B030D-6E8A-4147-A177-3AD203B41FA5}">
                      <a16:colId xmlns:a16="http://schemas.microsoft.com/office/drawing/2014/main" val="3671722915"/>
                    </a:ext>
                  </a:extLst>
                </a:gridCol>
                <a:gridCol w="807720">
                  <a:extLst>
                    <a:ext uri="{9D8B030D-6E8A-4147-A177-3AD203B41FA5}">
                      <a16:colId xmlns:a16="http://schemas.microsoft.com/office/drawing/2014/main" val="536289057"/>
                    </a:ext>
                  </a:extLst>
                </a:gridCol>
                <a:gridCol w="640080">
                  <a:extLst>
                    <a:ext uri="{9D8B030D-6E8A-4147-A177-3AD203B41FA5}">
                      <a16:colId xmlns:a16="http://schemas.microsoft.com/office/drawing/2014/main" val="2805090440"/>
                    </a:ext>
                  </a:extLst>
                </a:gridCol>
              </a:tblGrid>
              <a:tr h="219075">
                <a:tc>
                  <a:txBody>
                    <a:bodyPr/>
                    <a:lstStyle/>
                    <a:p>
                      <a:pPr algn="l" fontAlgn="b"/>
                      <a:r>
                        <a:rPr lang="en-US" sz="1200" u="none" strike="noStrike">
                          <a:effectLst/>
                        </a:rPr>
                        <a:t>predictor</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R</a:t>
                      </a:r>
                      <a:r>
                        <a:rPr lang="en-US" sz="1100" b="0" i="0" u="none" strike="noStrike" baseline="30000" dirty="0">
                          <a:solidFill>
                            <a:srgbClr val="000000"/>
                          </a:solidFill>
                          <a:effectLst/>
                          <a:latin typeface="Calibri" panose="020F0502020204030204" pitchFamily="34" charset="0"/>
                        </a:rPr>
                        <a:t>2</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p-value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axis1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axis2</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47847073"/>
                  </a:ext>
                </a:extLst>
              </a:tr>
              <a:tr h="190500">
                <a:tc>
                  <a:txBody>
                    <a:bodyPr/>
                    <a:lstStyle/>
                    <a:p>
                      <a:pPr algn="l" fontAlgn="b"/>
                      <a:r>
                        <a:rPr lang="en-US" sz="1200" u="none" strike="noStrike" dirty="0">
                          <a:effectLst/>
                          <a:highlight>
                            <a:srgbClr val="FFFF00"/>
                          </a:highlight>
                        </a:rPr>
                        <a:t>AP</a:t>
                      </a:r>
                      <a:endParaRPr lang="en-US" sz="12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200" u="none" strike="noStrike" dirty="0">
                          <a:effectLst/>
                          <a:highlight>
                            <a:srgbClr val="FFFF00"/>
                          </a:highlight>
                        </a:rPr>
                        <a:t>0.725622</a:t>
                      </a:r>
                      <a:endParaRPr lang="en-US" sz="12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200" u="none" strike="noStrike" dirty="0">
                          <a:effectLst/>
                          <a:highlight>
                            <a:srgbClr val="FFFF00"/>
                          </a:highlight>
                        </a:rPr>
                        <a:t>0.013</a:t>
                      </a:r>
                      <a:endParaRPr lang="en-US" sz="12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200" u="none" strike="noStrike" dirty="0">
                          <a:effectLst/>
                          <a:highlight>
                            <a:srgbClr val="FFFF00"/>
                          </a:highlight>
                        </a:rPr>
                        <a:t>-0.940598</a:t>
                      </a:r>
                      <a:endParaRPr lang="en-US" sz="12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200" u="none" strike="noStrike" dirty="0">
                          <a:effectLst/>
                          <a:highlight>
                            <a:srgbClr val="FFFF00"/>
                          </a:highlight>
                        </a:rPr>
                        <a:t>-0.3395</a:t>
                      </a:r>
                      <a:endParaRPr lang="en-US" sz="12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3099260542"/>
                  </a:ext>
                </a:extLst>
              </a:tr>
              <a:tr h="190500">
                <a:tc>
                  <a:txBody>
                    <a:bodyPr/>
                    <a:lstStyle/>
                    <a:p>
                      <a:pPr algn="l" fontAlgn="b"/>
                      <a:r>
                        <a:rPr lang="en-US" sz="1200" u="none" strike="noStrike">
                          <a:effectLst/>
                        </a:rPr>
                        <a:t>log.cond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0.538635</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0.051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0.9384577</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0.34539</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31891845"/>
                  </a:ext>
                </a:extLst>
              </a:tr>
              <a:tr h="190500">
                <a:tc>
                  <a:txBody>
                    <a:bodyPr/>
                    <a:lstStyle/>
                    <a:p>
                      <a:pPr algn="l" fontAlgn="b"/>
                      <a:r>
                        <a:rPr lang="en-US" sz="1200" u="none" strike="noStrike">
                          <a:effectLst/>
                        </a:rPr>
                        <a:t>Rosgen.Index</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0.240689</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0.363</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0.1488126</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-0.9889</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818077979"/>
                  </a:ext>
                </a:extLst>
              </a:tr>
              <a:tr h="190500">
                <a:tc>
                  <a:txBody>
                    <a:bodyPr/>
                    <a:lstStyle/>
                    <a:p>
                      <a:pPr algn="l" fontAlgn="b"/>
                      <a:r>
                        <a:rPr lang="en-US" sz="1200" u="none" strike="noStrike">
                          <a:effectLst/>
                        </a:rPr>
                        <a:t>canopy</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0.292377</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0.302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0.9238926</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0.38265</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68868825"/>
                  </a:ext>
                </a:extLst>
              </a:tr>
              <a:tr h="190500">
                <a:tc>
                  <a:txBody>
                    <a:bodyPr/>
                    <a:lstStyle/>
                    <a:p>
                      <a:pPr algn="l" fontAlgn="b"/>
                      <a:r>
                        <a:rPr lang="en-US" sz="1200" u="none" strike="noStrike">
                          <a:effectLst/>
                        </a:rPr>
                        <a:t>NH4.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0.493665</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0.104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0.985893</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0.16738</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47972420"/>
                  </a:ext>
                </a:extLst>
              </a:tr>
              <a:tr h="190500">
                <a:tc>
                  <a:txBody>
                    <a:bodyPr/>
                    <a:lstStyle/>
                    <a:p>
                      <a:pPr algn="l" fontAlgn="b"/>
                      <a:r>
                        <a:rPr lang="en-US" sz="1200" u="none" strike="noStrike">
                          <a:effectLst/>
                        </a:rPr>
                        <a:t>flash.index</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0.03314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0.877</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-0.433603</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0.9011</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787512370"/>
                  </a:ext>
                </a:extLst>
              </a:tr>
              <a:tr h="190500">
                <a:tc>
                  <a:txBody>
                    <a:bodyPr/>
                    <a:lstStyle/>
                    <a:p>
                      <a:pPr algn="l" fontAlgn="b"/>
                      <a:r>
                        <a:rPr lang="en-US" sz="1200" u="none" strike="noStrike">
                          <a:effectLst/>
                        </a:rPr>
                        <a:t>LFPP</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0.356723</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0.214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0.948997</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dirty="0">
                          <a:effectLst/>
                        </a:rPr>
                        <a:t>0.31529</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714831408"/>
                  </a:ext>
                </a:extLst>
              </a:tr>
            </a:tbl>
          </a:graphicData>
        </a:graphic>
      </p:graphicFrame>
      <p:sp>
        <p:nvSpPr>
          <p:cNvPr id="6" name="TextBox 5">
            <a:extLst>
              <a:ext uri="{FF2B5EF4-FFF2-40B4-BE49-F238E27FC236}">
                <a16:creationId xmlns:a16="http://schemas.microsoft.com/office/drawing/2014/main" id="{B1E5EE7A-C1C2-4143-99F1-EEBBF5FC91D0}"/>
              </a:ext>
            </a:extLst>
          </p:cNvPr>
          <p:cNvSpPr txBox="1"/>
          <p:nvPr/>
        </p:nvSpPr>
        <p:spPr>
          <a:xfrm>
            <a:off x="6921500" y="2209205"/>
            <a:ext cx="3962400" cy="1477328"/>
          </a:xfrm>
          <a:prstGeom prst="rect">
            <a:avLst/>
          </a:prstGeom>
          <a:noFill/>
        </p:spPr>
        <p:txBody>
          <a:bodyPr wrap="square" rtlCol="0">
            <a:spAutoFit/>
          </a:bodyPr>
          <a:lstStyle/>
          <a:p>
            <a:r>
              <a:rPr lang="en-US" dirty="0"/>
              <a:t>The projections of points onto vectors have maximum correlation with corresponding environmental variables, and the factors show the averages of factor levels.</a:t>
            </a:r>
          </a:p>
        </p:txBody>
      </p:sp>
      <p:pic>
        <p:nvPicPr>
          <p:cNvPr id="15" name="Picture 14">
            <a:extLst>
              <a:ext uri="{FF2B5EF4-FFF2-40B4-BE49-F238E27FC236}">
                <a16:creationId xmlns:a16="http://schemas.microsoft.com/office/drawing/2014/main" id="{8D47A1D8-287C-4E8D-B057-5F10D58F584E}"/>
              </a:ext>
            </a:extLst>
          </p:cNvPr>
          <p:cNvPicPr>
            <a:picLocks noChangeAspect="1"/>
          </p:cNvPicPr>
          <p:nvPr/>
        </p:nvPicPr>
        <p:blipFill>
          <a:blip r:embed="rId3"/>
          <a:stretch>
            <a:fillRect/>
          </a:stretch>
        </p:blipFill>
        <p:spPr>
          <a:xfrm>
            <a:off x="12192000" y="0"/>
            <a:ext cx="5772969" cy="4810807"/>
          </a:xfrm>
          <a:prstGeom prst="rect">
            <a:avLst/>
          </a:prstGeom>
        </p:spPr>
      </p:pic>
      <p:sp>
        <p:nvSpPr>
          <p:cNvPr id="20" name="TextBox 19">
            <a:extLst>
              <a:ext uri="{FF2B5EF4-FFF2-40B4-BE49-F238E27FC236}">
                <a16:creationId xmlns:a16="http://schemas.microsoft.com/office/drawing/2014/main" id="{2257FFFE-F48E-4EBB-9A28-868965BCDC52}"/>
              </a:ext>
            </a:extLst>
          </p:cNvPr>
          <p:cNvSpPr txBox="1"/>
          <p:nvPr/>
        </p:nvSpPr>
        <p:spPr>
          <a:xfrm>
            <a:off x="3611032" y="2845803"/>
            <a:ext cx="1333500" cy="276999"/>
          </a:xfrm>
          <a:prstGeom prst="rect">
            <a:avLst/>
          </a:prstGeom>
          <a:noFill/>
        </p:spPr>
        <p:txBody>
          <a:bodyPr wrap="square" rtlCol="0">
            <a:spAutoFit/>
          </a:bodyPr>
          <a:lstStyle/>
          <a:p>
            <a:pPr algn="ctr"/>
            <a:r>
              <a:rPr lang="en-US" sz="1200" i="1" dirty="0">
                <a:latin typeface="Arial" panose="020B0604020202020204" pitchFamily="34" charset="0"/>
                <a:cs typeface="Arial" panose="020B0604020202020204" pitchFamily="34" charset="0"/>
              </a:rPr>
              <a:t>P. </a:t>
            </a:r>
            <a:r>
              <a:rPr lang="en-US" sz="1200" i="1" dirty="0" err="1">
                <a:latin typeface="Arial" panose="020B0604020202020204" pitchFamily="34" charset="0"/>
                <a:cs typeface="Arial" panose="020B0604020202020204" pitchFamily="34" charset="0"/>
              </a:rPr>
              <a:t>latipinna</a:t>
            </a:r>
            <a:endParaRPr lang="en-US" sz="1200" i="1" dirty="0">
              <a:latin typeface="Arial" panose="020B0604020202020204" pitchFamily="34" charset="0"/>
              <a:cs typeface="Arial" panose="020B0604020202020204" pitchFamily="34" charset="0"/>
            </a:endParaRPr>
          </a:p>
        </p:txBody>
      </p:sp>
      <p:sp>
        <p:nvSpPr>
          <p:cNvPr id="46" name="Rectangle 45">
            <a:extLst>
              <a:ext uri="{FF2B5EF4-FFF2-40B4-BE49-F238E27FC236}">
                <a16:creationId xmlns:a16="http://schemas.microsoft.com/office/drawing/2014/main" id="{D5ED504A-9187-4577-B95E-1344700E7566}"/>
              </a:ext>
            </a:extLst>
          </p:cNvPr>
          <p:cNvSpPr/>
          <p:nvPr/>
        </p:nvSpPr>
        <p:spPr>
          <a:xfrm>
            <a:off x="2448899" y="2919162"/>
            <a:ext cx="1401907" cy="11246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C0410870-9510-4ED8-8DAA-E5D9184728EF}"/>
              </a:ext>
            </a:extLst>
          </p:cNvPr>
          <p:cNvSpPr txBox="1"/>
          <p:nvPr/>
        </p:nvSpPr>
        <p:spPr>
          <a:xfrm>
            <a:off x="2784546" y="3524521"/>
            <a:ext cx="1333500" cy="276999"/>
          </a:xfrm>
          <a:prstGeom prst="rect">
            <a:avLst/>
          </a:prstGeom>
          <a:noFill/>
        </p:spPr>
        <p:txBody>
          <a:bodyPr wrap="square" rtlCol="0">
            <a:spAutoFit/>
          </a:bodyPr>
          <a:lstStyle/>
          <a:p>
            <a:pPr algn="ctr"/>
            <a:r>
              <a:rPr lang="en-US" sz="1200" i="1" dirty="0">
                <a:latin typeface="Arial" panose="020B0604020202020204" pitchFamily="34" charset="0"/>
                <a:cs typeface="Arial" panose="020B0604020202020204" pitchFamily="34" charset="0"/>
              </a:rPr>
              <a:t>G. </a:t>
            </a:r>
            <a:r>
              <a:rPr lang="en-US" sz="1200" i="1" dirty="0" err="1">
                <a:latin typeface="Arial" panose="020B0604020202020204" pitchFamily="34" charset="0"/>
                <a:cs typeface="Arial" panose="020B0604020202020204" pitchFamily="34" charset="0"/>
              </a:rPr>
              <a:t>affinis</a:t>
            </a:r>
            <a:endParaRPr lang="en-US" sz="1200" i="1" dirty="0">
              <a:latin typeface="Arial" panose="020B0604020202020204" pitchFamily="34" charset="0"/>
              <a:cs typeface="Arial" panose="020B0604020202020204" pitchFamily="34" charset="0"/>
            </a:endParaRPr>
          </a:p>
        </p:txBody>
      </p:sp>
      <p:pic>
        <p:nvPicPr>
          <p:cNvPr id="25" name="Picture 24" descr="A close up of a fish&#10;&#10;Description automatically generated">
            <a:extLst>
              <a:ext uri="{FF2B5EF4-FFF2-40B4-BE49-F238E27FC236}">
                <a16:creationId xmlns:a16="http://schemas.microsoft.com/office/drawing/2014/main" id="{9FC75B05-21F3-4F91-9C1E-1252B3D42D51}"/>
              </a:ext>
            </a:extLst>
          </p:cNvPr>
          <p:cNvPicPr>
            <a:picLocks noChangeAspect="1"/>
          </p:cNvPicPr>
          <p:nvPr/>
        </p:nvPicPr>
        <p:blipFill rotWithShape="1">
          <a:blip r:embed="rId4">
            <a:extLst>
              <a:ext uri="{28A0092B-C50C-407E-A947-70E740481C1C}">
                <a14:useLocalDpi xmlns:a14="http://schemas.microsoft.com/office/drawing/2010/main" val="0"/>
              </a:ext>
            </a:extLst>
          </a:blip>
          <a:srcRect l="7260" t="15335" r="6711" b="34350"/>
          <a:stretch/>
        </p:blipFill>
        <p:spPr>
          <a:xfrm flipH="1">
            <a:off x="3088742" y="3738815"/>
            <a:ext cx="803319" cy="352511"/>
          </a:xfrm>
          <a:prstGeom prst="rect">
            <a:avLst/>
          </a:prstGeom>
        </p:spPr>
      </p:pic>
      <p:cxnSp>
        <p:nvCxnSpPr>
          <p:cNvPr id="37" name="Straight Arrow Connector 36">
            <a:extLst>
              <a:ext uri="{FF2B5EF4-FFF2-40B4-BE49-F238E27FC236}">
                <a16:creationId xmlns:a16="http://schemas.microsoft.com/office/drawing/2014/main" id="{BAD7CDB0-F50A-4179-A6BE-9512DA144AE5}"/>
              </a:ext>
            </a:extLst>
          </p:cNvPr>
          <p:cNvCxnSpPr>
            <a:cxnSpLocks/>
          </p:cNvCxnSpPr>
          <p:nvPr/>
        </p:nvCxnSpPr>
        <p:spPr>
          <a:xfrm>
            <a:off x="2407621" y="2819299"/>
            <a:ext cx="611804" cy="112466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6FF88A81-34E7-4213-869E-D06023F27058}"/>
              </a:ext>
            </a:extLst>
          </p:cNvPr>
          <p:cNvSpPr/>
          <p:nvPr/>
        </p:nvSpPr>
        <p:spPr>
          <a:xfrm>
            <a:off x="2842366" y="3686533"/>
            <a:ext cx="128588" cy="132992"/>
          </a:xfrm>
          <a:prstGeom prst="ellipse">
            <a:avLst/>
          </a:prstGeom>
          <a:solidFill>
            <a:srgbClr val="7AD152"/>
          </a:solidFill>
          <a:ln>
            <a:solidFill>
              <a:srgbClr val="7AD1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descr="A close up of a fish&#10;&#10;Description automatically generated">
            <a:extLst>
              <a:ext uri="{FF2B5EF4-FFF2-40B4-BE49-F238E27FC236}">
                <a16:creationId xmlns:a16="http://schemas.microsoft.com/office/drawing/2014/main" id="{A2256A42-D2AC-4AE0-98E9-4803F7726647}"/>
              </a:ext>
            </a:extLst>
          </p:cNvPr>
          <p:cNvPicPr>
            <a:picLocks noChangeAspect="1"/>
          </p:cNvPicPr>
          <p:nvPr/>
        </p:nvPicPr>
        <p:blipFill rotWithShape="1">
          <a:blip r:embed="rId5">
            <a:clrChange>
              <a:clrFrom>
                <a:srgbClr val="0000AA"/>
              </a:clrFrom>
              <a:clrTo>
                <a:srgbClr val="0000AA">
                  <a:alpha val="0"/>
                </a:srgbClr>
              </a:clrTo>
            </a:clrChange>
            <a:extLst>
              <a:ext uri="{28A0092B-C50C-407E-A947-70E740481C1C}">
                <a14:useLocalDpi xmlns:a14="http://schemas.microsoft.com/office/drawing/2010/main" val="0"/>
              </a:ext>
            </a:extLst>
          </a:blip>
          <a:srcRect l="9193" t="19355" r="9516" b="30322"/>
          <a:stretch/>
        </p:blipFill>
        <p:spPr>
          <a:xfrm flipH="1">
            <a:off x="3757000" y="3073479"/>
            <a:ext cx="890628" cy="413506"/>
          </a:xfrm>
          <a:prstGeom prst="rect">
            <a:avLst/>
          </a:prstGeom>
        </p:spPr>
      </p:pic>
      <p:cxnSp>
        <p:nvCxnSpPr>
          <p:cNvPr id="40" name="Straight Arrow Connector 39">
            <a:extLst>
              <a:ext uri="{FF2B5EF4-FFF2-40B4-BE49-F238E27FC236}">
                <a16:creationId xmlns:a16="http://schemas.microsoft.com/office/drawing/2014/main" id="{BCB8E866-264C-4A13-A389-F5E0015A7A22}"/>
              </a:ext>
            </a:extLst>
          </p:cNvPr>
          <p:cNvCxnSpPr>
            <a:cxnSpLocks/>
          </p:cNvCxnSpPr>
          <p:nvPr/>
        </p:nvCxnSpPr>
        <p:spPr>
          <a:xfrm>
            <a:off x="2407621" y="2816225"/>
            <a:ext cx="1392854" cy="30195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C34CDEC5-3626-4E72-AF6C-B2EDFF6168F3}"/>
              </a:ext>
            </a:extLst>
          </p:cNvPr>
          <p:cNvSpPr/>
          <p:nvPr/>
        </p:nvSpPr>
        <p:spPr>
          <a:xfrm>
            <a:off x="925617" y="2829106"/>
            <a:ext cx="1401907" cy="11246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DD77EA1-CD67-4AC9-BAF5-A537364FA274}"/>
              </a:ext>
            </a:extLst>
          </p:cNvPr>
          <p:cNvSpPr txBox="1"/>
          <p:nvPr/>
        </p:nvSpPr>
        <p:spPr>
          <a:xfrm>
            <a:off x="909489" y="3078603"/>
            <a:ext cx="1447800" cy="276999"/>
          </a:xfrm>
          <a:prstGeom prst="rect">
            <a:avLst/>
          </a:prstGeom>
          <a:noFill/>
        </p:spPr>
        <p:txBody>
          <a:bodyPr wrap="square" rtlCol="0">
            <a:spAutoFit/>
          </a:bodyPr>
          <a:lstStyle/>
          <a:p>
            <a:pPr algn="ctr"/>
            <a:r>
              <a:rPr lang="en-US" sz="1200" i="1" dirty="0">
                <a:latin typeface="Arial" panose="020B0604020202020204" pitchFamily="34" charset="0"/>
                <a:cs typeface="Arial" panose="020B0604020202020204" pitchFamily="34" charset="0"/>
              </a:rPr>
              <a:t>L. macrochirus</a:t>
            </a:r>
          </a:p>
        </p:txBody>
      </p:sp>
      <p:pic>
        <p:nvPicPr>
          <p:cNvPr id="28" name="Picture 27" descr="A close up of a fish&#10;&#10;Description automatically generated">
            <a:extLst>
              <a:ext uri="{FF2B5EF4-FFF2-40B4-BE49-F238E27FC236}">
                <a16:creationId xmlns:a16="http://schemas.microsoft.com/office/drawing/2014/main" id="{4A7F4361-7CCC-47E9-A4BF-B89C30889CA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8977" y="3366511"/>
            <a:ext cx="793298" cy="488294"/>
          </a:xfrm>
          <a:prstGeom prst="rect">
            <a:avLst/>
          </a:prstGeom>
        </p:spPr>
      </p:pic>
      <p:cxnSp>
        <p:nvCxnSpPr>
          <p:cNvPr id="31" name="Straight Arrow Connector 30">
            <a:extLst>
              <a:ext uri="{FF2B5EF4-FFF2-40B4-BE49-F238E27FC236}">
                <a16:creationId xmlns:a16="http://schemas.microsoft.com/office/drawing/2014/main" id="{33AB29DA-2FFE-40F2-B230-CF493E8CAEB7}"/>
              </a:ext>
            </a:extLst>
          </p:cNvPr>
          <p:cNvCxnSpPr>
            <a:cxnSpLocks/>
          </p:cNvCxnSpPr>
          <p:nvPr/>
        </p:nvCxnSpPr>
        <p:spPr>
          <a:xfrm flipH="1">
            <a:off x="1612900" y="2816225"/>
            <a:ext cx="806451" cy="20002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726C4B68-1523-47E1-B712-F4FF16810545}"/>
              </a:ext>
            </a:extLst>
          </p:cNvPr>
          <p:cNvCxnSpPr>
            <a:cxnSpLocks/>
          </p:cNvCxnSpPr>
          <p:nvPr/>
        </p:nvCxnSpPr>
        <p:spPr>
          <a:xfrm flipH="1">
            <a:off x="1066800" y="2819299"/>
            <a:ext cx="1340821" cy="6179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65F38F31-6CA8-4DDD-9492-7F3C05713212}"/>
              </a:ext>
            </a:extLst>
          </p:cNvPr>
          <p:cNvSpPr/>
          <p:nvPr/>
        </p:nvSpPr>
        <p:spPr>
          <a:xfrm>
            <a:off x="1828685" y="3356986"/>
            <a:ext cx="138934" cy="135155"/>
          </a:xfrm>
          <a:prstGeom prst="ellipse">
            <a:avLst/>
          </a:prstGeom>
          <a:solidFill>
            <a:srgbClr val="279F86"/>
          </a:solidFill>
          <a:ln>
            <a:solidFill>
              <a:srgbClr val="279F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4D4CFFC4-5081-4BF6-87FD-60CED54E4CF7}"/>
              </a:ext>
            </a:extLst>
          </p:cNvPr>
          <p:cNvSpPr/>
          <p:nvPr/>
        </p:nvSpPr>
        <p:spPr>
          <a:xfrm>
            <a:off x="1914189" y="3810695"/>
            <a:ext cx="138934" cy="135155"/>
          </a:xfrm>
          <a:prstGeom prst="ellipse">
            <a:avLst/>
          </a:prstGeom>
          <a:solidFill>
            <a:srgbClr val="2D748E"/>
          </a:solidFill>
          <a:ln>
            <a:solidFill>
              <a:srgbClr val="2D74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70A006EF-6D78-4061-A0BA-876A2819C62E}"/>
              </a:ext>
            </a:extLst>
          </p:cNvPr>
          <p:cNvSpPr/>
          <p:nvPr/>
        </p:nvSpPr>
        <p:spPr>
          <a:xfrm>
            <a:off x="980568" y="3184332"/>
            <a:ext cx="138934" cy="135155"/>
          </a:xfrm>
          <a:prstGeom prst="ellipse">
            <a:avLst/>
          </a:prstGeom>
          <a:solidFill>
            <a:srgbClr val="440154"/>
          </a:solidFill>
          <a:ln>
            <a:solidFill>
              <a:srgbClr val="4401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F1B6EF6E-0ABB-4558-A5CB-103FC0B1AE43}"/>
              </a:ext>
            </a:extLst>
          </p:cNvPr>
          <p:cNvSpPr/>
          <p:nvPr/>
        </p:nvSpPr>
        <p:spPr>
          <a:xfrm>
            <a:off x="1374346" y="2656723"/>
            <a:ext cx="138934" cy="135155"/>
          </a:xfrm>
          <a:prstGeom prst="ellipse">
            <a:avLst/>
          </a:prstGeom>
          <a:solidFill>
            <a:srgbClr val="440154"/>
          </a:solidFill>
          <a:ln>
            <a:solidFill>
              <a:srgbClr val="4401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2F515D39-63AB-4E6C-87E5-0E93F8F73989}"/>
              </a:ext>
            </a:extLst>
          </p:cNvPr>
          <p:cNvSpPr/>
          <p:nvPr/>
        </p:nvSpPr>
        <p:spPr>
          <a:xfrm>
            <a:off x="1957388" y="2912269"/>
            <a:ext cx="138934" cy="135155"/>
          </a:xfrm>
          <a:prstGeom prst="ellipse">
            <a:avLst/>
          </a:prstGeom>
          <a:solidFill>
            <a:srgbClr val="55BA70"/>
          </a:solidFill>
          <a:ln>
            <a:solidFill>
              <a:srgbClr val="55BA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BF999444-EEED-4AAC-B27F-8669867FE581}"/>
              </a:ext>
            </a:extLst>
          </p:cNvPr>
          <p:cNvSpPr/>
          <p:nvPr/>
        </p:nvSpPr>
        <p:spPr>
          <a:xfrm>
            <a:off x="913911" y="686035"/>
            <a:ext cx="1401907" cy="21089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E9F5A8D9-59A7-4729-A106-F3B977A25672}"/>
              </a:ext>
            </a:extLst>
          </p:cNvPr>
          <p:cNvSpPr txBox="1"/>
          <p:nvPr/>
        </p:nvSpPr>
        <p:spPr>
          <a:xfrm>
            <a:off x="624857" y="1869063"/>
            <a:ext cx="1333500" cy="276999"/>
          </a:xfrm>
          <a:prstGeom prst="rect">
            <a:avLst/>
          </a:prstGeom>
          <a:noFill/>
        </p:spPr>
        <p:txBody>
          <a:bodyPr wrap="square" rtlCol="0">
            <a:spAutoFit/>
          </a:bodyPr>
          <a:lstStyle/>
          <a:p>
            <a:pPr algn="ctr"/>
            <a:r>
              <a:rPr lang="en-US" sz="1200" i="1" dirty="0">
                <a:latin typeface="Arial" panose="020B0604020202020204" pitchFamily="34" charset="0"/>
                <a:cs typeface="Arial" panose="020B0604020202020204" pitchFamily="34" charset="0"/>
              </a:rPr>
              <a:t>L. </a:t>
            </a:r>
            <a:r>
              <a:rPr lang="en-US" sz="1200" i="1" dirty="0" err="1">
                <a:latin typeface="Arial" panose="020B0604020202020204" pitchFamily="34" charset="0"/>
                <a:cs typeface="Arial" panose="020B0604020202020204" pitchFamily="34" charset="0"/>
              </a:rPr>
              <a:t>megalotis</a:t>
            </a:r>
            <a:endParaRPr lang="en-US" sz="1200" i="1"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B1BA6C4E-D3DD-4855-A31A-1E6947CA98B7}"/>
              </a:ext>
            </a:extLst>
          </p:cNvPr>
          <p:cNvSpPr txBox="1"/>
          <p:nvPr/>
        </p:nvSpPr>
        <p:spPr>
          <a:xfrm>
            <a:off x="578575" y="486216"/>
            <a:ext cx="1333500" cy="276999"/>
          </a:xfrm>
          <a:prstGeom prst="rect">
            <a:avLst/>
          </a:prstGeom>
          <a:noFill/>
        </p:spPr>
        <p:txBody>
          <a:bodyPr wrap="square" rtlCol="0">
            <a:spAutoFit/>
          </a:bodyPr>
          <a:lstStyle/>
          <a:p>
            <a:pPr algn="ctr"/>
            <a:r>
              <a:rPr lang="en-US" sz="1200" i="1" dirty="0">
                <a:latin typeface="Arial" panose="020B0604020202020204" pitchFamily="34" charset="0"/>
                <a:cs typeface="Arial" panose="020B0604020202020204" pitchFamily="34" charset="0"/>
              </a:rPr>
              <a:t>C. </a:t>
            </a:r>
            <a:r>
              <a:rPr lang="en-US" sz="1200" i="1" dirty="0" err="1">
                <a:latin typeface="Arial" panose="020B0604020202020204" pitchFamily="34" charset="0"/>
                <a:cs typeface="Arial" panose="020B0604020202020204" pitchFamily="34" charset="0"/>
              </a:rPr>
              <a:t>lutrensis</a:t>
            </a:r>
            <a:endParaRPr lang="en-US" sz="1200" i="1" dirty="0">
              <a:latin typeface="Arial" panose="020B0604020202020204" pitchFamily="34" charset="0"/>
              <a:cs typeface="Arial" panose="020B0604020202020204" pitchFamily="34" charset="0"/>
            </a:endParaRPr>
          </a:p>
        </p:txBody>
      </p:sp>
      <p:pic>
        <p:nvPicPr>
          <p:cNvPr id="26" name="Picture 25">
            <a:extLst>
              <a:ext uri="{FF2B5EF4-FFF2-40B4-BE49-F238E27FC236}">
                <a16:creationId xmlns:a16="http://schemas.microsoft.com/office/drawing/2014/main" id="{6353A7E0-6F22-42E8-B2FC-9BB711E2B97C}"/>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9201" b="89831" l="3438" r="95000">
                        <a14:foregroundMark x1="7031" y1="52542" x2="7031" y2="52542"/>
                        <a14:foregroundMark x1="3438" y1="52542" x2="3438" y2="52542"/>
                        <a14:foregroundMark x1="94531" y1="32930" x2="94531" y2="32930"/>
                        <a14:foregroundMark x1="95000" y1="62470" x2="95000" y2="62470"/>
                      </a14:backgroundRemoval>
                    </a14:imgEffect>
                  </a14:imgLayer>
                </a14:imgProps>
              </a:ext>
            </a:extLst>
          </a:blip>
          <a:stretch>
            <a:fillRect/>
          </a:stretch>
        </p:blipFill>
        <p:spPr>
          <a:xfrm flipH="1">
            <a:off x="889339" y="2104920"/>
            <a:ext cx="931279" cy="600966"/>
          </a:xfrm>
          <a:prstGeom prst="rect">
            <a:avLst/>
          </a:prstGeom>
        </p:spPr>
      </p:pic>
      <p:pic>
        <p:nvPicPr>
          <p:cNvPr id="27" name="Picture 26" descr="A close up of a fish&#10;&#10;Description automatically generated">
            <a:extLst>
              <a:ext uri="{FF2B5EF4-FFF2-40B4-BE49-F238E27FC236}">
                <a16:creationId xmlns:a16="http://schemas.microsoft.com/office/drawing/2014/main" id="{219FE4BE-23CF-4DD5-B220-BEC36CA32E4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89339" y="720934"/>
            <a:ext cx="711830" cy="383293"/>
          </a:xfrm>
          <a:prstGeom prst="rect">
            <a:avLst/>
          </a:prstGeom>
        </p:spPr>
      </p:pic>
      <p:cxnSp>
        <p:nvCxnSpPr>
          <p:cNvPr id="43" name="Straight Arrow Connector 42">
            <a:extLst>
              <a:ext uri="{FF2B5EF4-FFF2-40B4-BE49-F238E27FC236}">
                <a16:creationId xmlns:a16="http://schemas.microsoft.com/office/drawing/2014/main" id="{99D2148D-5557-4807-861B-6791F38E345D}"/>
              </a:ext>
            </a:extLst>
          </p:cNvPr>
          <p:cNvCxnSpPr>
            <a:cxnSpLocks/>
          </p:cNvCxnSpPr>
          <p:nvPr/>
        </p:nvCxnSpPr>
        <p:spPr>
          <a:xfrm flipH="1" flipV="1">
            <a:off x="1698625" y="747826"/>
            <a:ext cx="708996" cy="207147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FBF1C43A-0D65-421E-AFCF-F36BCB27AF74}"/>
              </a:ext>
            </a:extLst>
          </p:cNvPr>
          <p:cNvSpPr/>
          <p:nvPr/>
        </p:nvSpPr>
        <p:spPr>
          <a:xfrm>
            <a:off x="1487636" y="1275435"/>
            <a:ext cx="138934" cy="135155"/>
          </a:xfrm>
          <a:prstGeom prst="ellipse">
            <a:avLst/>
          </a:prstGeom>
          <a:solidFill>
            <a:srgbClr val="2D748E"/>
          </a:solidFill>
          <a:ln>
            <a:solidFill>
              <a:srgbClr val="2D74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9F6B4A0C-1E43-4431-99EB-9C3FCFD5BB9C}"/>
              </a:ext>
            </a:extLst>
          </p:cNvPr>
          <p:cNvSpPr/>
          <p:nvPr/>
        </p:nvSpPr>
        <p:spPr>
          <a:xfrm>
            <a:off x="1586444" y="387007"/>
            <a:ext cx="138934" cy="135155"/>
          </a:xfrm>
          <a:prstGeom prst="ellipse">
            <a:avLst/>
          </a:prstGeom>
          <a:solidFill>
            <a:srgbClr val="71CB5A"/>
          </a:solidFill>
          <a:ln>
            <a:solidFill>
              <a:srgbClr val="71CB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1587D86C-44A9-46A4-BA93-FEB46AC3C459}"/>
              </a:ext>
            </a:extLst>
          </p:cNvPr>
          <p:cNvSpPr/>
          <p:nvPr/>
        </p:nvSpPr>
        <p:spPr>
          <a:xfrm>
            <a:off x="4685621" y="3413916"/>
            <a:ext cx="138934" cy="135155"/>
          </a:xfrm>
          <a:prstGeom prst="ellipse">
            <a:avLst/>
          </a:prstGeom>
          <a:solidFill>
            <a:srgbClr val="FDE725"/>
          </a:solidFill>
          <a:ln>
            <a:solidFill>
              <a:srgbClr val="FDE7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5153C4B4-C15A-4451-816F-8A2B176F1575}"/>
              </a:ext>
            </a:extLst>
          </p:cNvPr>
          <p:cNvSpPr/>
          <p:nvPr/>
        </p:nvSpPr>
        <p:spPr>
          <a:xfrm>
            <a:off x="4755088" y="2802213"/>
            <a:ext cx="138934" cy="135155"/>
          </a:xfrm>
          <a:prstGeom prst="ellipse">
            <a:avLst/>
          </a:prstGeom>
          <a:solidFill>
            <a:srgbClr val="FDE725"/>
          </a:solidFill>
          <a:ln>
            <a:solidFill>
              <a:srgbClr val="FDE7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67E04C31-F350-4D0A-92D7-8F7A20A3649B}"/>
              </a:ext>
            </a:extLst>
          </p:cNvPr>
          <p:cNvSpPr txBox="1"/>
          <p:nvPr/>
        </p:nvSpPr>
        <p:spPr>
          <a:xfrm>
            <a:off x="571716" y="2664926"/>
            <a:ext cx="244362" cy="261610"/>
          </a:xfrm>
          <a:prstGeom prst="rect">
            <a:avLst/>
          </a:prstGeom>
          <a:solidFill>
            <a:schemeClr val="bg1"/>
          </a:solidFill>
        </p:spPr>
        <p:txBody>
          <a:bodyPr wrap="square" rtlCol="0">
            <a:spAutoFit/>
          </a:bodyPr>
          <a:lstStyle/>
          <a:p>
            <a:pPr algn="r"/>
            <a:r>
              <a:rPr lang="en-US" sz="1100" dirty="0">
                <a:latin typeface="Arial" panose="020B0604020202020204" pitchFamily="34" charset="0"/>
                <a:cs typeface="Arial" panose="020B0604020202020204" pitchFamily="34" charset="0"/>
              </a:rPr>
              <a:t>0</a:t>
            </a:r>
          </a:p>
        </p:txBody>
      </p:sp>
      <p:sp>
        <p:nvSpPr>
          <p:cNvPr id="58" name="TextBox 57">
            <a:extLst>
              <a:ext uri="{FF2B5EF4-FFF2-40B4-BE49-F238E27FC236}">
                <a16:creationId xmlns:a16="http://schemas.microsoft.com/office/drawing/2014/main" id="{6E0BC37B-F86C-496B-A95C-3C17D8DFA5C1}"/>
              </a:ext>
            </a:extLst>
          </p:cNvPr>
          <p:cNvSpPr txBox="1"/>
          <p:nvPr/>
        </p:nvSpPr>
        <p:spPr>
          <a:xfrm>
            <a:off x="1101356" y="4135164"/>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59" name="TextBox 58">
            <a:extLst>
              <a:ext uri="{FF2B5EF4-FFF2-40B4-BE49-F238E27FC236}">
                <a16:creationId xmlns:a16="http://schemas.microsoft.com/office/drawing/2014/main" id="{EF8A29A8-C0C7-4525-A5D0-3049DF0B37EC}"/>
              </a:ext>
            </a:extLst>
          </p:cNvPr>
          <p:cNvSpPr txBox="1"/>
          <p:nvPr/>
        </p:nvSpPr>
        <p:spPr>
          <a:xfrm>
            <a:off x="357801" y="3757426"/>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60" name="TextBox 59">
            <a:extLst>
              <a:ext uri="{FF2B5EF4-FFF2-40B4-BE49-F238E27FC236}">
                <a16:creationId xmlns:a16="http://schemas.microsoft.com/office/drawing/2014/main" id="{78054156-B512-499C-AD4A-1E48113B6BCB}"/>
              </a:ext>
            </a:extLst>
          </p:cNvPr>
          <p:cNvSpPr txBox="1"/>
          <p:nvPr/>
        </p:nvSpPr>
        <p:spPr>
          <a:xfrm>
            <a:off x="2192063" y="4143213"/>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0.0</a:t>
            </a:r>
          </a:p>
        </p:txBody>
      </p:sp>
      <p:sp>
        <p:nvSpPr>
          <p:cNvPr id="61" name="TextBox 60">
            <a:extLst>
              <a:ext uri="{FF2B5EF4-FFF2-40B4-BE49-F238E27FC236}">
                <a16:creationId xmlns:a16="http://schemas.microsoft.com/office/drawing/2014/main" id="{9BD83E2B-874C-4241-B08A-BBA6129E02CD}"/>
              </a:ext>
            </a:extLst>
          </p:cNvPr>
          <p:cNvSpPr txBox="1"/>
          <p:nvPr/>
        </p:nvSpPr>
        <p:spPr>
          <a:xfrm>
            <a:off x="351287" y="1609716"/>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62" name="TextBox 61">
            <a:extLst>
              <a:ext uri="{FF2B5EF4-FFF2-40B4-BE49-F238E27FC236}">
                <a16:creationId xmlns:a16="http://schemas.microsoft.com/office/drawing/2014/main" id="{78CAC3C4-1793-4653-B6D5-DE28C3184D9F}"/>
              </a:ext>
            </a:extLst>
          </p:cNvPr>
          <p:cNvSpPr txBox="1"/>
          <p:nvPr/>
        </p:nvSpPr>
        <p:spPr>
          <a:xfrm>
            <a:off x="3263113" y="4135164"/>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63" name="TextBox 62">
            <a:extLst>
              <a:ext uri="{FF2B5EF4-FFF2-40B4-BE49-F238E27FC236}">
                <a16:creationId xmlns:a16="http://schemas.microsoft.com/office/drawing/2014/main" id="{6A3AB693-EF61-4594-8CC0-67DFAC0F79DD}"/>
              </a:ext>
            </a:extLst>
          </p:cNvPr>
          <p:cNvSpPr txBox="1"/>
          <p:nvPr/>
        </p:nvSpPr>
        <p:spPr>
          <a:xfrm>
            <a:off x="4371183" y="4138491"/>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1.0</a:t>
            </a:r>
          </a:p>
        </p:txBody>
      </p:sp>
      <p:sp>
        <p:nvSpPr>
          <p:cNvPr id="64" name="TextBox 63">
            <a:extLst>
              <a:ext uri="{FF2B5EF4-FFF2-40B4-BE49-F238E27FC236}">
                <a16:creationId xmlns:a16="http://schemas.microsoft.com/office/drawing/2014/main" id="{BC27525A-CD4C-4AE6-80FF-F849A9226E5B}"/>
              </a:ext>
            </a:extLst>
          </p:cNvPr>
          <p:cNvSpPr txBox="1"/>
          <p:nvPr/>
        </p:nvSpPr>
        <p:spPr>
          <a:xfrm>
            <a:off x="364036" y="495527"/>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1.0</a:t>
            </a:r>
          </a:p>
        </p:txBody>
      </p:sp>
      <p:sp>
        <p:nvSpPr>
          <p:cNvPr id="65" name="TextBox 64">
            <a:extLst>
              <a:ext uri="{FF2B5EF4-FFF2-40B4-BE49-F238E27FC236}">
                <a16:creationId xmlns:a16="http://schemas.microsoft.com/office/drawing/2014/main" id="{A75D56AA-2501-4EEF-AF82-7C33F576B1AB}"/>
              </a:ext>
            </a:extLst>
          </p:cNvPr>
          <p:cNvSpPr txBox="1"/>
          <p:nvPr/>
        </p:nvSpPr>
        <p:spPr>
          <a:xfrm rot="16200000">
            <a:off x="-280954" y="2420286"/>
            <a:ext cx="1514108" cy="338554"/>
          </a:xfrm>
          <a:prstGeom prst="rect">
            <a:avLst/>
          </a:prstGeom>
          <a:solidFill>
            <a:schemeClr val="bg1"/>
          </a:solidFill>
        </p:spPr>
        <p:txBody>
          <a:bodyPr wrap="square" rtlCol="0">
            <a:spAutoFit/>
          </a:bodyPr>
          <a:lstStyle/>
          <a:p>
            <a:pPr algn="ctr"/>
            <a:r>
              <a:rPr lang="en-US" sz="1600" dirty="0">
                <a:latin typeface="Arial" panose="020B0604020202020204" pitchFamily="34" charset="0"/>
                <a:cs typeface="Arial" panose="020B0604020202020204" pitchFamily="34" charset="0"/>
              </a:rPr>
              <a:t>PC1 (25.4%)</a:t>
            </a:r>
          </a:p>
        </p:txBody>
      </p:sp>
      <p:sp>
        <p:nvSpPr>
          <p:cNvPr id="66" name="TextBox 65">
            <a:extLst>
              <a:ext uri="{FF2B5EF4-FFF2-40B4-BE49-F238E27FC236}">
                <a16:creationId xmlns:a16="http://schemas.microsoft.com/office/drawing/2014/main" id="{9F930D2B-359B-43F0-80B0-30548C374EDE}"/>
              </a:ext>
            </a:extLst>
          </p:cNvPr>
          <p:cNvSpPr txBox="1"/>
          <p:nvPr/>
        </p:nvSpPr>
        <p:spPr>
          <a:xfrm>
            <a:off x="2269615" y="4350321"/>
            <a:ext cx="1530859" cy="338554"/>
          </a:xfrm>
          <a:prstGeom prst="rect">
            <a:avLst/>
          </a:prstGeom>
          <a:solidFill>
            <a:schemeClr val="bg1"/>
          </a:solidFill>
        </p:spPr>
        <p:txBody>
          <a:bodyPr wrap="square" rtlCol="0">
            <a:spAutoFit/>
          </a:bodyPr>
          <a:lstStyle/>
          <a:p>
            <a:pPr algn="ctr"/>
            <a:r>
              <a:rPr lang="en-US" sz="1600" dirty="0">
                <a:latin typeface="Arial" panose="020B0604020202020204" pitchFamily="34" charset="0"/>
                <a:cs typeface="Arial" panose="020B0604020202020204" pitchFamily="34" charset="0"/>
              </a:rPr>
              <a:t>RDA1 (23.6%)</a:t>
            </a:r>
          </a:p>
        </p:txBody>
      </p:sp>
      <p:sp>
        <p:nvSpPr>
          <p:cNvPr id="70" name="Rectangle 69">
            <a:extLst>
              <a:ext uri="{FF2B5EF4-FFF2-40B4-BE49-F238E27FC236}">
                <a16:creationId xmlns:a16="http://schemas.microsoft.com/office/drawing/2014/main" id="{C164F994-6C81-4CBD-A26D-35ACE12CD201}"/>
              </a:ext>
            </a:extLst>
          </p:cNvPr>
          <p:cNvSpPr/>
          <p:nvPr/>
        </p:nvSpPr>
        <p:spPr>
          <a:xfrm flipV="1">
            <a:off x="1137948" y="2773824"/>
            <a:ext cx="75905"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Straight Connector 68">
            <a:extLst>
              <a:ext uri="{FF2B5EF4-FFF2-40B4-BE49-F238E27FC236}">
                <a16:creationId xmlns:a16="http://schemas.microsoft.com/office/drawing/2014/main" id="{22FC0DDE-E707-42A0-AC26-A6AF2557C52E}"/>
              </a:ext>
            </a:extLst>
          </p:cNvPr>
          <p:cNvCxnSpPr/>
          <p:nvPr/>
        </p:nvCxnSpPr>
        <p:spPr>
          <a:xfrm>
            <a:off x="1152525" y="2808563"/>
            <a:ext cx="57150" cy="0"/>
          </a:xfrm>
          <a:prstGeom prst="line">
            <a:avLst/>
          </a:prstGeom>
          <a:ln w="127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F0C15239-AD9A-4D8A-880D-16F57BC54DBB}"/>
              </a:ext>
            </a:extLst>
          </p:cNvPr>
          <p:cNvSpPr/>
          <p:nvPr/>
        </p:nvSpPr>
        <p:spPr>
          <a:xfrm>
            <a:off x="306058" y="86030"/>
            <a:ext cx="4814929" cy="463874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952884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738DA2A1-7B72-4892-810A-64766C7E8D0F}"/>
              </a:ext>
            </a:extLst>
          </p:cNvPr>
          <p:cNvPicPr>
            <a:picLocks noChangeAspect="1"/>
          </p:cNvPicPr>
          <p:nvPr/>
        </p:nvPicPr>
        <p:blipFill rotWithShape="1">
          <a:blip r:embed="rId2"/>
          <a:srcRect r="16246"/>
          <a:stretch/>
        </p:blipFill>
        <p:spPr>
          <a:xfrm>
            <a:off x="274175" y="294036"/>
            <a:ext cx="4589597" cy="4566538"/>
          </a:xfrm>
          <a:prstGeom prst="rect">
            <a:avLst/>
          </a:prstGeom>
        </p:spPr>
      </p:pic>
      <p:sp>
        <p:nvSpPr>
          <p:cNvPr id="46" name="Oval 45">
            <a:extLst>
              <a:ext uri="{FF2B5EF4-FFF2-40B4-BE49-F238E27FC236}">
                <a16:creationId xmlns:a16="http://schemas.microsoft.com/office/drawing/2014/main" id="{AFA86AF1-81B0-442F-BF79-E1B113323BF1}"/>
              </a:ext>
            </a:extLst>
          </p:cNvPr>
          <p:cNvSpPr/>
          <p:nvPr/>
        </p:nvSpPr>
        <p:spPr>
          <a:xfrm>
            <a:off x="3483009" y="4126761"/>
            <a:ext cx="143742" cy="145034"/>
          </a:xfrm>
          <a:prstGeom prst="ellipse">
            <a:avLst/>
          </a:prstGeom>
          <a:solidFill>
            <a:srgbClr val="7AD1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39C4268B-C794-41F4-AEC4-BAA3FBF3FF25}"/>
              </a:ext>
            </a:extLst>
          </p:cNvPr>
          <p:cNvSpPr/>
          <p:nvPr/>
        </p:nvSpPr>
        <p:spPr>
          <a:xfrm>
            <a:off x="985917" y="2393567"/>
            <a:ext cx="163029" cy="169524"/>
          </a:xfrm>
          <a:prstGeom prst="ellipse">
            <a:avLst/>
          </a:prstGeom>
          <a:solidFill>
            <a:srgbClr val="461E6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CE0BF2F-0D00-45A4-82DA-8A9E7AA1F03B}"/>
              </a:ext>
            </a:extLst>
          </p:cNvPr>
          <p:cNvSpPr/>
          <p:nvPr/>
        </p:nvSpPr>
        <p:spPr>
          <a:xfrm>
            <a:off x="1045125" y="2476251"/>
            <a:ext cx="163029" cy="169524"/>
          </a:xfrm>
          <a:prstGeom prst="ellipse">
            <a:avLst/>
          </a:prstGeom>
          <a:solidFill>
            <a:srgbClr val="461E6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46C8190E-6000-4E77-91C3-8AA8254434EA}"/>
              </a:ext>
            </a:extLst>
          </p:cNvPr>
          <p:cNvSpPr/>
          <p:nvPr/>
        </p:nvSpPr>
        <p:spPr>
          <a:xfrm>
            <a:off x="2256324" y="1002285"/>
            <a:ext cx="163029" cy="169524"/>
          </a:xfrm>
          <a:prstGeom prst="ellipse">
            <a:avLst/>
          </a:prstGeom>
          <a:solidFill>
            <a:srgbClr val="256F8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24793ED-ED21-4F8E-8652-72677E863AD5}"/>
              </a:ext>
            </a:extLst>
          </p:cNvPr>
          <p:cNvSpPr/>
          <p:nvPr/>
        </p:nvSpPr>
        <p:spPr>
          <a:xfrm>
            <a:off x="2053512" y="489794"/>
            <a:ext cx="163029" cy="169524"/>
          </a:xfrm>
          <a:prstGeom prst="ellipse">
            <a:avLst/>
          </a:prstGeom>
          <a:solidFill>
            <a:srgbClr val="356A8C"/>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E8781E39-8479-4EC6-B1FA-77CD435DD666}"/>
              </a:ext>
            </a:extLst>
          </p:cNvPr>
          <p:cNvSpPr/>
          <p:nvPr/>
        </p:nvSpPr>
        <p:spPr>
          <a:xfrm>
            <a:off x="3504596" y="1287191"/>
            <a:ext cx="163029" cy="169524"/>
          </a:xfrm>
          <a:prstGeom prst="ellipse">
            <a:avLst/>
          </a:prstGeom>
          <a:solidFill>
            <a:srgbClr val="71CB5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215DD62C-49E0-45F6-8BE5-B56CD0091DEF}"/>
              </a:ext>
            </a:extLst>
          </p:cNvPr>
          <p:cNvSpPr/>
          <p:nvPr/>
        </p:nvSpPr>
        <p:spPr>
          <a:xfrm>
            <a:off x="3898420" y="801135"/>
            <a:ext cx="163029" cy="169524"/>
          </a:xfrm>
          <a:prstGeom prst="ellipse">
            <a:avLst/>
          </a:prstGeom>
          <a:solidFill>
            <a:srgbClr val="FDE72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BB8652CE-B073-446B-9FC9-73FEB762D0C7}"/>
              </a:ext>
            </a:extLst>
          </p:cNvPr>
          <p:cNvSpPr/>
          <p:nvPr/>
        </p:nvSpPr>
        <p:spPr>
          <a:xfrm>
            <a:off x="4431302" y="2013777"/>
            <a:ext cx="163029" cy="169524"/>
          </a:xfrm>
          <a:prstGeom prst="ellipse">
            <a:avLst/>
          </a:prstGeom>
          <a:solidFill>
            <a:srgbClr val="FDE72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31667D58-AE6D-4F3D-A223-B6C30CA5C9A3}"/>
              </a:ext>
            </a:extLst>
          </p:cNvPr>
          <p:cNvSpPr/>
          <p:nvPr/>
        </p:nvSpPr>
        <p:spPr>
          <a:xfrm>
            <a:off x="2395023" y="2963610"/>
            <a:ext cx="163029" cy="169524"/>
          </a:xfrm>
          <a:prstGeom prst="ellipse">
            <a:avLst/>
          </a:prstGeom>
          <a:solidFill>
            <a:srgbClr val="279F8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EE25DB7-FEC6-49AE-9F82-5C21DC5BC2B7}"/>
              </a:ext>
            </a:extLst>
          </p:cNvPr>
          <p:cNvPicPr>
            <a:picLocks noChangeAspect="1"/>
          </p:cNvPicPr>
          <p:nvPr/>
        </p:nvPicPr>
        <p:blipFill>
          <a:blip r:embed="rId3"/>
          <a:stretch>
            <a:fillRect/>
          </a:stretch>
        </p:blipFill>
        <p:spPr>
          <a:xfrm>
            <a:off x="12191999" y="-28610"/>
            <a:ext cx="4630057" cy="3858381"/>
          </a:xfrm>
          <a:prstGeom prst="rect">
            <a:avLst/>
          </a:prstGeom>
        </p:spPr>
      </p:pic>
      <p:graphicFrame>
        <p:nvGraphicFramePr>
          <p:cNvPr id="10" name="Table 9">
            <a:extLst>
              <a:ext uri="{FF2B5EF4-FFF2-40B4-BE49-F238E27FC236}">
                <a16:creationId xmlns:a16="http://schemas.microsoft.com/office/drawing/2014/main" id="{8FBF0BDD-C604-4A1E-BA4E-43E7EDA47E3A}"/>
              </a:ext>
            </a:extLst>
          </p:cNvPr>
          <p:cNvGraphicFramePr>
            <a:graphicFrameLocks noGrp="1"/>
          </p:cNvGraphicFramePr>
          <p:nvPr>
            <p:extLst>
              <p:ext uri="{D42A27DB-BD31-4B8C-83A1-F6EECF244321}">
                <p14:modId xmlns:p14="http://schemas.microsoft.com/office/powerpoint/2010/main" val="3373467217"/>
              </p:ext>
            </p:extLst>
          </p:nvPr>
        </p:nvGraphicFramePr>
        <p:xfrm>
          <a:off x="9762033" y="91142"/>
          <a:ext cx="2341067" cy="6069408"/>
        </p:xfrm>
        <a:graphic>
          <a:graphicData uri="http://schemas.openxmlformats.org/drawingml/2006/table">
            <a:tbl>
              <a:tblPr>
                <a:tableStyleId>{5C22544A-7EE6-4342-B048-85BDC9FD1C3A}</a:tableStyleId>
              </a:tblPr>
              <a:tblGrid>
                <a:gridCol w="774919">
                  <a:extLst>
                    <a:ext uri="{9D8B030D-6E8A-4147-A177-3AD203B41FA5}">
                      <a16:colId xmlns:a16="http://schemas.microsoft.com/office/drawing/2014/main" val="3635523295"/>
                    </a:ext>
                  </a:extLst>
                </a:gridCol>
                <a:gridCol w="391537">
                  <a:extLst>
                    <a:ext uri="{9D8B030D-6E8A-4147-A177-3AD203B41FA5}">
                      <a16:colId xmlns:a16="http://schemas.microsoft.com/office/drawing/2014/main" val="239595400"/>
                    </a:ext>
                  </a:extLst>
                </a:gridCol>
                <a:gridCol w="391537">
                  <a:extLst>
                    <a:ext uri="{9D8B030D-6E8A-4147-A177-3AD203B41FA5}">
                      <a16:colId xmlns:a16="http://schemas.microsoft.com/office/drawing/2014/main" val="2023729375"/>
                    </a:ext>
                  </a:extLst>
                </a:gridCol>
                <a:gridCol w="391537">
                  <a:extLst>
                    <a:ext uri="{9D8B030D-6E8A-4147-A177-3AD203B41FA5}">
                      <a16:colId xmlns:a16="http://schemas.microsoft.com/office/drawing/2014/main" val="1770149355"/>
                    </a:ext>
                  </a:extLst>
                </a:gridCol>
                <a:gridCol w="391537">
                  <a:extLst>
                    <a:ext uri="{9D8B030D-6E8A-4147-A177-3AD203B41FA5}">
                      <a16:colId xmlns:a16="http://schemas.microsoft.com/office/drawing/2014/main" val="1366960021"/>
                    </a:ext>
                  </a:extLst>
                </a:gridCol>
              </a:tblGrid>
              <a:tr h="52044">
                <a:tc>
                  <a:txBody>
                    <a:bodyPr/>
                    <a:lstStyle/>
                    <a:p>
                      <a:pPr algn="l" fontAlgn="b"/>
                      <a:r>
                        <a:rPr lang="en-US" sz="400" u="none" strike="noStrike">
                          <a:effectLst/>
                        </a:rPr>
                        <a:t>Species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l" fontAlgn="b"/>
                      <a:r>
                        <a:rPr lang="en-US" sz="400" u="none" strike="noStrike">
                          <a:effectLst/>
                        </a:rPr>
                        <a:t>R</a:t>
                      </a:r>
                      <a:r>
                        <a:rPr lang="en-US" sz="400" u="none" strike="noStrike" baseline="30000">
                          <a:effectLst/>
                        </a:rPr>
                        <a:t>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l" fontAlgn="b"/>
                      <a:r>
                        <a:rPr lang="en-US" sz="400" u="none" strike="noStrike">
                          <a:effectLst/>
                        </a:rPr>
                        <a:t>p-value</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l" fontAlgn="b"/>
                      <a:r>
                        <a:rPr lang="en-US" sz="400" u="none" strike="noStrike">
                          <a:effectLst/>
                        </a:rPr>
                        <a:t>axis1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l" fontAlgn="b"/>
                      <a:r>
                        <a:rPr lang="en-US" sz="400" u="none" strike="noStrike">
                          <a:effectLst/>
                        </a:rPr>
                        <a:t>axis2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268363000"/>
                  </a:ext>
                </a:extLst>
              </a:tr>
              <a:tr h="45256">
                <a:tc>
                  <a:txBody>
                    <a:bodyPr/>
                    <a:lstStyle/>
                    <a:p>
                      <a:pPr algn="l" fontAlgn="b"/>
                      <a:r>
                        <a:rPr lang="en-US" sz="400" u="none" strike="noStrike">
                          <a:effectLst/>
                        </a:rPr>
                        <a:t>Alisotrichia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0.278124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0.497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-0.0787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-0.01637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705724146"/>
                  </a:ext>
                </a:extLst>
              </a:tr>
              <a:tr h="45256">
                <a:tc>
                  <a:txBody>
                    <a:bodyPr/>
                    <a:lstStyle/>
                    <a:p>
                      <a:pPr algn="l" fontAlgn="b"/>
                      <a:r>
                        <a:rPr lang="en-US" sz="400" u="none" strike="noStrike">
                          <a:effectLst/>
                        </a:rPr>
                        <a:t>Ameletus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0.09205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0.697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-0.05197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-0.01859</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956065567"/>
                  </a:ext>
                </a:extLst>
              </a:tr>
              <a:tr h="45256">
                <a:tc>
                  <a:txBody>
                    <a:bodyPr/>
                    <a:lstStyle/>
                    <a:p>
                      <a:pPr algn="l" fontAlgn="b"/>
                      <a:r>
                        <a:rPr lang="en-US" sz="400" u="none" strike="noStrike">
                          <a:effectLst/>
                        </a:rPr>
                        <a:t>Ametropus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3.23E-17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159170429"/>
                  </a:ext>
                </a:extLst>
              </a:tr>
              <a:tr h="45256">
                <a:tc>
                  <a:txBody>
                    <a:bodyPr/>
                    <a:lstStyle/>
                    <a:p>
                      <a:pPr algn="l" fontAlgn="b"/>
                      <a:r>
                        <a:rPr lang="en-US" sz="400" u="none" strike="noStrike">
                          <a:effectLst/>
                        </a:rPr>
                        <a:t>Amnicola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0.557658</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0.067816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0.19706</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884423267"/>
                  </a:ext>
                </a:extLst>
              </a:tr>
              <a:tr h="45256">
                <a:tc>
                  <a:txBody>
                    <a:bodyPr/>
                    <a:lstStyle/>
                    <a:p>
                      <a:pPr algn="l" fontAlgn="b"/>
                      <a:r>
                        <a:rPr lang="en-US" sz="400" u="none" strike="noStrike">
                          <a:effectLst/>
                        </a:rPr>
                        <a:t>Amphiagrion</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0.496395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0.033336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-0.12992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385471070"/>
                  </a:ext>
                </a:extLst>
              </a:tr>
              <a:tr h="45256">
                <a:tc>
                  <a:txBody>
                    <a:bodyPr/>
                    <a:lstStyle/>
                    <a:p>
                      <a:pPr algn="l" fontAlgn="b"/>
                      <a:r>
                        <a:rPr lang="en-US" sz="400" u="none" strike="noStrike">
                          <a:effectLst/>
                        </a:rPr>
                        <a:t>Ancyronyx</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0.009591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0.968</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-0.00869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0.014862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147960109"/>
                  </a:ext>
                </a:extLst>
              </a:tr>
              <a:tr h="45256">
                <a:tc>
                  <a:txBody>
                    <a:bodyPr/>
                    <a:lstStyle/>
                    <a:p>
                      <a:pPr algn="l" fontAlgn="b"/>
                      <a:r>
                        <a:rPr lang="en-US" sz="400" u="none" strike="noStrike">
                          <a:effectLst/>
                        </a:rPr>
                        <a:t>Argia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0.37329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0.205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0.147555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-0.05412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044108328"/>
                  </a:ext>
                </a:extLst>
              </a:tr>
              <a:tr h="45256">
                <a:tc>
                  <a:txBody>
                    <a:bodyPr/>
                    <a:lstStyle/>
                    <a:p>
                      <a:pPr algn="l" fontAlgn="b"/>
                      <a:r>
                        <a:rPr lang="en-US" sz="400" u="none" strike="noStrike">
                          <a:effectLst/>
                        </a:rPr>
                        <a:t>Baetis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0.013734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0.975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0.026729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-0.00221</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55528585"/>
                  </a:ext>
                </a:extLst>
              </a:tr>
              <a:tr h="45256">
                <a:tc>
                  <a:txBody>
                    <a:bodyPr/>
                    <a:lstStyle/>
                    <a:p>
                      <a:pPr algn="l" fontAlgn="b"/>
                      <a:r>
                        <a:rPr lang="en-US" sz="400" u="none" strike="noStrike">
                          <a:effectLst/>
                        </a:rPr>
                        <a:t>Baetodes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0.278124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0.497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-0.0787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-0.01637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898191374"/>
                  </a:ext>
                </a:extLst>
              </a:tr>
              <a:tr h="45256">
                <a:tc>
                  <a:txBody>
                    <a:bodyPr/>
                    <a:lstStyle/>
                    <a:p>
                      <a:pPr algn="l" fontAlgn="b"/>
                      <a:r>
                        <a:rPr lang="en-US" sz="400" u="none" strike="noStrike">
                          <a:effectLst/>
                        </a:rPr>
                        <a:t>Belostoma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0.270257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0.602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-0.07326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-0.01926</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7806219"/>
                  </a:ext>
                </a:extLst>
              </a:tr>
              <a:tr h="45256">
                <a:tc>
                  <a:txBody>
                    <a:bodyPr/>
                    <a:lstStyle/>
                    <a:p>
                      <a:pPr algn="l" fontAlgn="b"/>
                      <a:r>
                        <a:rPr lang="en-US" sz="400" u="none" strike="noStrike">
                          <a:effectLst/>
                        </a:rPr>
                        <a:t>Berosus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009258762"/>
                  </a:ext>
                </a:extLst>
              </a:tr>
              <a:tr h="45256">
                <a:tc>
                  <a:txBody>
                    <a:bodyPr/>
                    <a:lstStyle/>
                    <a:p>
                      <a:pPr algn="l" fontAlgn="b"/>
                      <a:r>
                        <a:rPr lang="en-US" sz="400" u="none" strike="noStrike">
                          <a:effectLst/>
                        </a:rPr>
                        <a:t>Biomphalaria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0.517251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0.119822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-0.08838</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71044524"/>
                  </a:ext>
                </a:extLst>
              </a:tr>
              <a:tr h="45256">
                <a:tc>
                  <a:txBody>
                    <a:bodyPr/>
                    <a:lstStyle/>
                    <a:p>
                      <a:pPr algn="l" fontAlgn="b"/>
                      <a:r>
                        <a:rPr lang="en-US" sz="400" u="none" strike="noStrike">
                          <a:effectLst/>
                        </a:rPr>
                        <a:t>Bithynia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0.174315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0.501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-0.01336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-0.1058</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865461566"/>
                  </a:ext>
                </a:extLst>
              </a:tr>
              <a:tr h="45256">
                <a:tc>
                  <a:txBody>
                    <a:bodyPr/>
                    <a:lstStyle/>
                    <a:p>
                      <a:pPr algn="l" fontAlgn="b"/>
                      <a:r>
                        <a:rPr lang="en-US" sz="400" u="none" strike="noStrike">
                          <a:effectLst/>
                        </a:rPr>
                        <a:t>Brachycerus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0.29809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0.312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-0.07302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-0.05883</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319757729"/>
                  </a:ext>
                </a:extLst>
              </a:tr>
              <a:tr h="45256">
                <a:tc>
                  <a:txBody>
                    <a:bodyPr/>
                    <a:lstStyle/>
                    <a:p>
                      <a:pPr algn="l" fontAlgn="b"/>
                      <a:r>
                        <a:rPr lang="en-US" sz="400" u="none" strike="noStrike">
                          <a:effectLst/>
                        </a:rPr>
                        <a:t>Brechmorhoga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0.392815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0.070816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0.064984</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527705629"/>
                  </a:ext>
                </a:extLst>
              </a:tr>
              <a:tr h="45256">
                <a:tc>
                  <a:txBody>
                    <a:bodyPr/>
                    <a:lstStyle/>
                    <a:p>
                      <a:pPr algn="l" fontAlgn="b"/>
                      <a:r>
                        <a:rPr lang="en-US" sz="400" u="none" strike="noStrike">
                          <a:effectLst/>
                        </a:rPr>
                        <a:t>Caecidotea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0.278631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0.391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0.073592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0.066135</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785927457"/>
                  </a:ext>
                </a:extLst>
              </a:tr>
              <a:tr h="45256">
                <a:tc>
                  <a:txBody>
                    <a:bodyPr/>
                    <a:lstStyle/>
                    <a:p>
                      <a:pPr algn="l" fontAlgn="b"/>
                      <a:r>
                        <a:rPr lang="en-US" sz="400" u="none" strike="noStrike" dirty="0" err="1">
                          <a:effectLst/>
                          <a:highlight>
                            <a:srgbClr val="FFFF00"/>
                          </a:highlight>
                        </a:rPr>
                        <a:t>Caenis</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a:effectLst/>
                          <a:highlight>
                            <a:srgbClr val="FFFF00"/>
                          </a:highlight>
                        </a:rPr>
                        <a:t>0.642217</a:t>
                      </a:r>
                      <a:endParaRPr lang="en-US" sz="400" b="0" i="0" u="none" strike="noStrike">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0.034</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-0.13507</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-0.16165</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extLst>
                  <a:ext uri="{0D108BD9-81ED-4DB2-BD59-A6C34878D82A}">
                    <a16:rowId xmlns:a16="http://schemas.microsoft.com/office/drawing/2014/main" val="3531254759"/>
                  </a:ext>
                </a:extLst>
              </a:tr>
              <a:tr h="45256">
                <a:tc>
                  <a:txBody>
                    <a:bodyPr/>
                    <a:lstStyle/>
                    <a:p>
                      <a:pPr algn="l" fontAlgn="b"/>
                      <a:r>
                        <a:rPr lang="en-US" sz="400" u="none" strike="noStrike">
                          <a:effectLst/>
                        </a:rPr>
                        <a:t>Calopteryx</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0.071467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0.014141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192639717"/>
                  </a:ext>
                </a:extLst>
              </a:tr>
              <a:tr h="45256">
                <a:tc>
                  <a:txBody>
                    <a:bodyPr/>
                    <a:lstStyle/>
                    <a:p>
                      <a:pPr algn="l" fontAlgn="b"/>
                      <a:r>
                        <a:rPr lang="en-US" sz="400" u="none" strike="noStrike">
                          <a:effectLst/>
                        </a:rPr>
                        <a:t>Camelobaetidius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0.081087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0.026557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0.025767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545328743"/>
                  </a:ext>
                </a:extLst>
              </a:tr>
              <a:tr h="45256">
                <a:tc>
                  <a:txBody>
                    <a:bodyPr/>
                    <a:lstStyle/>
                    <a:p>
                      <a:pPr algn="l" fontAlgn="b"/>
                      <a:r>
                        <a:rPr lang="en-US" sz="400" u="none" strike="noStrike">
                          <a:effectLst/>
                        </a:rPr>
                        <a:t>Campeloma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0.197974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0.544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0.048071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0.090109</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430591682"/>
                  </a:ext>
                </a:extLst>
              </a:tr>
              <a:tr h="45256">
                <a:tc>
                  <a:txBody>
                    <a:bodyPr/>
                    <a:lstStyle/>
                    <a:p>
                      <a:pPr algn="l" fontAlgn="b"/>
                      <a:r>
                        <a:rPr lang="en-US" sz="400" u="none" strike="noStrike">
                          <a:effectLst/>
                        </a:rPr>
                        <a:t>Centroptilum</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0.470995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0.033093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-0.09035</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148848722"/>
                  </a:ext>
                </a:extLst>
              </a:tr>
              <a:tr h="45256">
                <a:tc>
                  <a:txBody>
                    <a:bodyPr/>
                    <a:lstStyle/>
                    <a:p>
                      <a:pPr algn="l" fontAlgn="b"/>
                      <a:r>
                        <a:rPr lang="en-US" sz="400" u="none" strike="noStrike">
                          <a:effectLst/>
                        </a:rPr>
                        <a:t>Cercobrachys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0.09205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0.697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-0.05197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-0.01859</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423392821"/>
                  </a:ext>
                </a:extLst>
              </a:tr>
              <a:tr h="45256">
                <a:tc>
                  <a:txBody>
                    <a:bodyPr/>
                    <a:lstStyle/>
                    <a:p>
                      <a:pPr algn="l" fontAlgn="b"/>
                      <a:r>
                        <a:rPr lang="en-US" sz="400" u="none" strike="noStrike" dirty="0" err="1">
                          <a:effectLst/>
                          <a:highlight>
                            <a:srgbClr val="FFFF00"/>
                          </a:highlight>
                        </a:rPr>
                        <a:t>Cheumatopsyche</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0.740952</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a:effectLst/>
                          <a:highlight>
                            <a:srgbClr val="FFFF00"/>
                          </a:highlight>
                        </a:rPr>
                        <a:t>0.009</a:t>
                      </a:r>
                      <a:endParaRPr lang="en-US" sz="400" b="0" i="0" u="none" strike="noStrike">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-0.13976</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0.158003</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extLst>
                  <a:ext uri="{0D108BD9-81ED-4DB2-BD59-A6C34878D82A}">
                    <a16:rowId xmlns:a16="http://schemas.microsoft.com/office/drawing/2014/main" val="2695434969"/>
                  </a:ext>
                </a:extLst>
              </a:tr>
              <a:tr h="45256">
                <a:tc>
                  <a:txBody>
                    <a:bodyPr/>
                    <a:lstStyle/>
                    <a:p>
                      <a:pPr algn="l" fontAlgn="b"/>
                      <a:r>
                        <a:rPr lang="en-US" sz="400" u="none" strike="noStrike">
                          <a:effectLst/>
                        </a:rPr>
                        <a:t>Chromagrion</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0.071467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0.014141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869893900"/>
                  </a:ext>
                </a:extLst>
              </a:tr>
              <a:tr h="45256">
                <a:tc>
                  <a:txBody>
                    <a:bodyPr/>
                    <a:lstStyle/>
                    <a:p>
                      <a:pPr algn="l" fontAlgn="b"/>
                      <a:r>
                        <a:rPr lang="en-US" sz="400" u="none" strike="noStrike">
                          <a:effectLst/>
                        </a:rPr>
                        <a:t>Cloeon</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670238984"/>
                  </a:ext>
                </a:extLst>
              </a:tr>
              <a:tr h="45256">
                <a:tc>
                  <a:txBody>
                    <a:bodyPr/>
                    <a:lstStyle/>
                    <a:p>
                      <a:pPr algn="l" fontAlgn="b"/>
                      <a:r>
                        <a:rPr lang="en-US" sz="400" u="none" strike="noStrike">
                          <a:effectLst/>
                        </a:rPr>
                        <a:t>Corbicula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0.164334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0.551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-0.09754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0.057242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55284640"/>
                  </a:ext>
                </a:extLst>
              </a:tr>
              <a:tr h="45256">
                <a:tc>
                  <a:txBody>
                    <a:bodyPr/>
                    <a:lstStyle/>
                    <a:p>
                      <a:pPr algn="l" fontAlgn="b"/>
                      <a:r>
                        <a:rPr lang="en-US" sz="400" u="none" strike="noStrike">
                          <a:effectLst/>
                        </a:rPr>
                        <a:t>Cyphon</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0.251092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-0.04735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0.103009</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966398"/>
                  </a:ext>
                </a:extLst>
              </a:tr>
              <a:tr h="45256">
                <a:tc>
                  <a:txBody>
                    <a:bodyPr/>
                    <a:lstStyle/>
                    <a:p>
                      <a:pPr algn="l" fontAlgn="b"/>
                      <a:r>
                        <a:rPr lang="en-US" sz="400" u="none" strike="noStrike">
                          <a:effectLst/>
                        </a:rPr>
                        <a:t>Dubiraphia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0.30962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0.265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-0.02857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0.121229</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826313723"/>
                  </a:ext>
                </a:extLst>
              </a:tr>
              <a:tr h="45256">
                <a:tc>
                  <a:txBody>
                    <a:bodyPr/>
                    <a:lstStyle/>
                    <a:p>
                      <a:pPr algn="l" fontAlgn="b"/>
                      <a:r>
                        <a:rPr lang="en-US" sz="400" u="none" strike="noStrike">
                          <a:effectLst/>
                        </a:rPr>
                        <a:t>Elodes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0.125092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0.694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-0.02283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0.042559</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534701248"/>
                  </a:ext>
                </a:extLst>
              </a:tr>
              <a:tr h="45256">
                <a:tc>
                  <a:txBody>
                    <a:bodyPr/>
                    <a:lstStyle/>
                    <a:p>
                      <a:pPr algn="l" fontAlgn="b"/>
                      <a:r>
                        <a:rPr lang="en-US" sz="400" u="none" strike="noStrike">
                          <a:effectLst/>
                        </a:rPr>
                        <a:t>Erpetogomphus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0.392815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0.100149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0.091902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633902514"/>
                  </a:ext>
                </a:extLst>
              </a:tr>
              <a:tr h="45256">
                <a:tc>
                  <a:txBody>
                    <a:bodyPr/>
                    <a:lstStyle/>
                    <a:p>
                      <a:pPr algn="l" fontAlgn="b"/>
                      <a:r>
                        <a:rPr lang="en-US" sz="400" u="none" strike="noStrike">
                          <a:effectLst/>
                        </a:rPr>
                        <a:t>Erythemis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0.470995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0.033093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-0.09035</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861682649"/>
                  </a:ext>
                </a:extLst>
              </a:tr>
              <a:tr h="45256">
                <a:tc>
                  <a:txBody>
                    <a:bodyPr/>
                    <a:lstStyle/>
                    <a:p>
                      <a:pPr algn="l" fontAlgn="b"/>
                      <a:r>
                        <a:rPr lang="en-US" sz="400" u="none" strike="noStrike">
                          <a:effectLst/>
                        </a:rPr>
                        <a:t>Fallceon</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0.624436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0.063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-0.17455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-0.03264</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689209108"/>
                  </a:ext>
                </a:extLst>
              </a:tr>
              <a:tr h="45256">
                <a:tc>
                  <a:txBody>
                    <a:bodyPr/>
                    <a:lstStyle/>
                    <a:p>
                      <a:pPr algn="l" fontAlgn="b"/>
                      <a:r>
                        <a:rPr lang="en-US" sz="400" u="none" strike="noStrike">
                          <a:effectLst/>
                        </a:rPr>
                        <a:t>Farrodes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0.078979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0.737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0.033091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-0.03746</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84091236"/>
                  </a:ext>
                </a:extLst>
              </a:tr>
              <a:tr h="45256">
                <a:tc>
                  <a:txBody>
                    <a:bodyPr/>
                    <a:lstStyle/>
                    <a:p>
                      <a:pPr algn="l" fontAlgn="b"/>
                      <a:r>
                        <a:rPr lang="en-US" sz="400" u="none" strike="noStrike">
                          <a:effectLst/>
                        </a:rPr>
                        <a:t>Ferrissia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0.041635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0.869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0.010086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0.033082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365779670"/>
                  </a:ext>
                </a:extLst>
              </a:tr>
              <a:tr h="45256">
                <a:tc>
                  <a:txBody>
                    <a:bodyPr/>
                    <a:lstStyle/>
                    <a:p>
                      <a:pPr algn="l" fontAlgn="b"/>
                      <a:r>
                        <a:rPr lang="en-US" sz="400" u="none" strike="noStrike">
                          <a:effectLst/>
                        </a:rPr>
                        <a:t>Fossaria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0.305494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0.351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0.10087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-0.02573</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395927561"/>
                  </a:ext>
                </a:extLst>
              </a:tr>
              <a:tr h="45256">
                <a:tc>
                  <a:txBody>
                    <a:bodyPr/>
                    <a:lstStyle/>
                    <a:p>
                      <a:pPr algn="l" fontAlgn="b"/>
                      <a:r>
                        <a:rPr lang="en-US" sz="400" u="none" strike="noStrike">
                          <a:effectLst/>
                        </a:rPr>
                        <a:t>Gammarus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0.392815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0.070816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0.064984</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394940385"/>
                  </a:ext>
                </a:extLst>
              </a:tr>
              <a:tr h="45256">
                <a:tc>
                  <a:txBody>
                    <a:bodyPr/>
                    <a:lstStyle/>
                    <a:p>
                      <a:pPr algn="l" fontAlgn="b"/>
                      <a:r>
                        <a:rPr lang="en-US" sz="400" u="none" strike="noStrike">
                          <a:effectLst/>
                        </a:rPr>
                        <a:t>Glaenocorisa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289741898"/>
                  </a:ext>
                </a:extLst>
              </a:tr>
              <a:tr h="45256">
                <a:tc>
                  <a:txBody>
                    <a:bodyPr/>
                    <a:lstStyle/>
                    <a:p>
                      <a:pPr algn="l" fontAlgn="b"/>
                      <a:r>
                        <a:rPr lang="en-US" sz="400" u="none" strike="noStrike">
                          <a:effectLst/>
                        </a:rPr>
                        <a:t>Gyraulus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552792739"/>
                  </a:ext>
                </a:extLst>
              </a:tr>
              <a:tr h="45256">
                <a:tc>
                  <a:txBody>
                    <a:bodyPr/>
                    <a:lstStyle/>
                    <a:p>
                      <a:pPr algn="l" fontAlgn="b"/>
                      <a:r>
                        <a:rPr lang="en-US" sz="400" u="none" strike="noStrike">
                          <a:effectLst/>
                        </a:rPr>
                        <a:t>Gyretes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0.071467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0.014141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88582886"/>
                  </a:ext>
                </a:extLst>
              </a:tr>
              <a:tr h="45256">
                <a:tc>
                  <a:txBody>
                    <a:bodyPr/>
                    <a:lstStyle/>
                    <a:p>
                      <a:pPr algn="l" fontAlgn="b"/>
                      <a:r>
                        <a:rPr lang="en-US" sz="400" u="none" strike="noStrike">
                          <a:effectLst/>
                        </a:rPr>
                        <a:t>Hebrus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0.278631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0.391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0.052037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0.046764</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115544217"/>
                  </a:ext>
                </a:extLst>
              </a:tr>
              <a:tr h="45256">
                <a:tc>
                  <a:txBody>
                    <a:bodyPr/>
                    <a:lstStyle/>
                    <a:p>
                      <a:pPr algn="l" fontAlgn="b"/>
                      <a:r>
                        <a:rPr lang="en-US" sz="400" u="none" strike="noStrike">
                          <a:effectLst/>
                        </a:rPr>
                        <a:t>Helicina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0.081087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0.018779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0.01822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838959638"/>
                  </a:ext>
                </a:extLst>
              </a:tr>
              <a:tr h="45256">
                <a:tc>
                  <a:txBody>
                    <a:bodyPr/>
                    <a:lstStyle/>
                    <a:p>
                      <a:pPr algn="l" fontAlgn="b"/>
                      <a:r>
                        <a:rPr lang="en-US" sz="400" u="none" strike="noStrike">
                          <a:effectLst/>
                        </a:rPr>
                        <a:t>Helisoma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0.102486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-0.03842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0.048578</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217767021"/>
                  </a:ext>
                </a:extLst>
              </a:tr>
              <a:tr h="45256">
                <a:tc>
                  <a:txBody>
                    <a:bodyPr/>
                    <a:lstStyle/>
                    <a:p>
                      <a:pPr algn="l" fontAlgn="b"/>
                      <a:r>
                        <a:rPr lang="en-US" sz="400" u="none" strike="noStrike">
                          <a:effectLst/>
                        </a:rPr>
                        <a:t>Hetaerina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5298225"/>
                  </a:ext>
                </a:extLst>
              </a:tr>
              <a:tr h="45256">
                <a:tc>
                  <a:txBody>
                    <a:bodyPr/>
                    <a:lstStyle/>
                    <a:p>
                      <a:pPr algn="l" fontAlgn="b"/>
                      <a:r>
                        <a:rPr lang="en-US" sz="400" u="none" strike="noStrike">
                          <a:effectLst/>
                        </a:rPr>
                        <a:t>Heterelmis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0.071467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0.014141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930609598"/>
                  </a:ext>
                </a:extLst>
              </a:tr>
              <a:tr h="45256">
                <a:tc>
                  <a:txBody>
                    <a:bodyPr/>
                    <a:lstStyle/>
                    <a:p>
                      <a:pPr algn="l" fontAlgn="b"/>
                      <a:r>
                        <a:rPr lang="en-US" sz="400" u="none" strike="noStrike" dirty="0" err="1">
                          <a:effectLst/>
                          <a:highlight>
                            <a:srgbClr val="FFFF00"/>
                          </a:highlight>
                        </a:rPr>
                        <a:t>Hyalella</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0.780031</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0.005</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-0.16756</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0.005313</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extLst>
                  <a:ext uri="{0D108BD9-81ED-4DB2-BD59-A6C34878D82A}">
                    <a16:rowId xmlns:a16="http://schemas.microsoft.com/office/drawing/2014/main" val="1501181149"/>
                  </a:ext>
                </a:extLst>
              </a:tr>
              <a:tr h="45256">
                <a:tc>
                  <a:txBody>
                    <a:bodyPr/>
                    <a:lstStyle/>
                    <a:p>
                      <a:pPr algn="l" fontAlgn="b"/>
                      <a:r>
                        <a:rPr lang="en-US" sz="400" u="none" strike="noStrike">
                          <a:effectLst/>
                        </a:rPr>
                        <a:t>Hydraena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0.552657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0.065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0.033265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-0.11833</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420906791"/>
                  </a:ext>
                </a:extLst>
              </a:tr>
              <a:tr h="45256">
                <a:tc>
                  <a:txBody>
                    <a:bodyPr/>
                    <a:lstStyle/>
                    <a:p>
                      <a:pPr algn="l" fontAlgn="b"/>
                      <a:r>
                        <a:rPr lang="en-US" sz="400" u="none" strike="noStrike">
                          <a:effectLst/>
                        </a:rPr>
                        <a:t>Hydrobius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0.470995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0.033093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-0.09035</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176627612"/>
                  </a:ext>
                </a:extLst>
              </a:tr>
              <a:tr h="45256">
                <a:tc>
                  <a:txBody>
                    <a:bodyPr/>
                    <a:lstStyle/>
                    <a:p>
                      <a:pPr algn="l" fontAlgn="b"/>
                      <a:r>
                        <a:rPr lang="en-US" sz="400" u="none" strike="noStrike">
                          <a:effectLst/>
                        </a:rPr>
                        <a:t>Hydropsyche</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0.081087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0.018779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0.01822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829795622"/>
                  </a:ext>
                </a:extLst>
              </a:tr>
              <a:tr h="45256">
                <a:tc>
                  <a:txBody>
                    <a:bodyPr/>
                    <a:lstStyle/>
                    <a:p>
                      <a:pPr algn="l" fontAlgn="b"/>
                      <a:r>
                        <a:rPr lang="en-US" sz="400" u="none" strike="noStrike">
                          <a:effectLst/>
                        </a:rPr>
                        <a:t>Isonychiidae</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0.081087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0.026557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0.025767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798980678"/>
                  </a:ext>
                </a:extLst>
              </a:tr>
              <a:tr h="45256">
                <a:tc>
                  <a:txBody>
                    <a:bodyPr/>
                    <a:lstStyle/>
                    <a:p>
                      <a:pPr algn="l" fontAlgn="b"/>
                      <a:r>
                        <a:rPr lang="en-US" sz="400" u="none" strike="noStrike">
                          <a:effectLst/>
                        </a:rPr>
                        <a:t>Leptoceridae</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0.055541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0.793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0.046556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-0.0134</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066462062"/>
                  </a:ext>
                </a:extLst>
              </a:tr>
              <a:tr h="45256">
                <a:tc>
                  <a:txBody>
                    <a:bodyPr/>
                    <a:lstStyle/>
                    <a:p>
                      <a:pPr algn="l" fontAlgn="b"/>
                      <a:r>
                        <a:rPr lang="en-US" sz="400" u="none" strike="noStrike">
                          <a:effectLst/>
                        </a:rPr>
                        <a:t>Leptohyphes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0.302371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0.265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-0.05895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-0.07494</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832723744"/>
                  </a:ext>
                </a:extLst>
              </a:tr>
              <a:tr h="45256">
                <a:tc>
                  <a:txBody>
                    <a:bodyPr/>
                    <a:lstStyle/>
                    <a:p>
                      <a:pPr algn="l" fontAlgn="b"/>
                      <a:r>
                        <a:rPr lang="en-US" sz="400" u="none" strike="noStrike">
                          <a:effectLst/>
                        </a:rPr>
                        <a:t>Leptonema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0.278631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0.391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0.052037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0.046764</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249244315"/>
                  </a:ext>
                </a:extLst>
              </a:tr>
              <a:tr h="45256">
                <a:tc>
                  <a:txBody>
                    <a:bodyPr/>
                    <a:lstStyle/>
                    <a:p>
                      <a:pPr algn="l" fontAlgn="b"/>
                      <a:r>
                        <a:rPr lang="en-US" sz="400" u="none" strike="noStrike">
                          <a:effectLst/>
                        </a:rPr>
                        <a:t>Limnocoris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0.071467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0.014141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526297726"/>
                  </a:ext>
                </a:extLst>
              </a:tr>
              <a:tr h="45256">
                <a:tc>
                  <a:txBody>
                    <a:bodyPr/>
                    <a:lstStyle/>
                    <a:p>
                      <a:pPr algn="l" fontAlgn="b"/>
                      <a:r>
                        <a:rPr lang="en-US" sz="400" u="none" strike="noStrike">
                          <a:effectLst/>
                        </a:rPr>
                        <a:t>Limnoporus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0.087723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0.8</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0.000297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-0.04846</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120999908"/>
                  </a:ext>
                </a:extLst>
              </a:tr>
              <a:tr h="45256">
                <a:tc>
                  <a:txBody>
                    <a:bodyPr/>
                    <a:lstStyle/>
                    <a:p>
                      <a:pPr algn="l" fontAlgn="b"/>
                      <a:r>
                        <a:rPr lang="en-US" sz="400" u="none" strike="noStrike">
                          <a:effectLst/>
                        </a:rPr>
                        <a:t>Linisa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0.071467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0.014141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759825401"/>
                  </a:ext>
                </a:extLst>
              </a:tr>
              <a:tr h="45256">
                <a:tc>
                  <a:txBody>
                    <a:bodyPr/>
                    <a:lstStyle/>
                    <a:p>
                      <a:pPr algn="l" fontAlgn="b"/>
                      <a:r>
                        <a:rPr lang="en-US" sz="400" u="none" strike="noStrike">
                          <a:effectLst/>
                        </a:rPr>
                        <a:t>Lipogomphus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0.081087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0.018779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0.01822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258933652"/>
                  </a:ext>
                </a:extLst>
              </a:tr>
              <a:tr h="45256">
                <a:tc>
                  <a:txBody>
                    <a:bodyPr/>
                    <a:lstStyle/>
                    <a:p>
                      <a:pPr algn="l" fontAlgn="b"/>
                      <a:r>
                        <a:rPr lang="en-US" sz="400" u="none" strike="noStrike">
                          <a:effectLst/>
                        </a:rPr>
                        <a:t>Macrelmis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0.081087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0.018779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0.01822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744153508"/>
                  </a:ext>
                </a:extLst>
              </a:tr>
              <a:tr h="45256">
                <a:tc>
                  <a:txBody>
                    <a:bodyPr/>
                    <a:lstStyle/>
                    <a:p>
                      <a:pPr algn="l" fontAlgn="b"/>
                      <a:r>
                        <a:rPr lang="en-US" sz="400" u="none" strike="noStrike">
                          <a:effectLst/>
                        </a:rPr>
                        <a:t>Macronychus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0.125092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0.694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-0.02283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0.042559</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098847535"/>
                  </a:ext>
                </a:extLst>
              </a:tr>
              <a:tr h="45256">
                <a:tc>
                  <a:txBody>
                    <a:bodyPr/>
                    <a:lstStyle/>
                    <a:p>
                      <a:pPr algn="l" fontAlgn="b"/>
                      <a:r>
                        <a:rPr lang="en-US" sz="400" u="none" strike="noStrike">
                          <a:effectLst/>
                        </a:rPr>
                        <a:t>Melanoides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0.691493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0.265552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-0.00212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469121214"/>
                  </a:ext>
                </a:extLst>
              </a:tr>
              <a:tr h="45256">
                <a:tc>
                  <a:txBody>
                    <a:bodyPr/>
                    <a:lstStyle/>
                    <a:p>
                      <a:pPr algn="l" fontAlgn="b"/>
                      <a:r>
                        <a:rPr lang="en-US" sz="400" u="none" strike="noStrike">
                          <a:effectLst/>
                        </a:rPr>
                        <a:t>Menetus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791284915"/>
                  </a:ext>
                </a:extLst>
              </a:tr>
              <a:tr h="45256">
                <a:tc>
                  <a:txBody>
                    <a:bodyPr/>
                    <a:lstStyle/>
                    <a:p>
                      <a:pPr algn="l" fontAlgn="b"/>
                      <a:r>
                        <a:rPr lang="en-US" sz="400" u="none" strike="noStrike">
                          <a:effectLst/>
                        </a:rPr>
                        <a:t>Mesovelia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0.470995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0.033093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-0.09035</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474327357"/>
                  </a:ext>
                </a:extLst>
              </a:tr>
              <a:tr h="45256">
                <a:tc>
                  <a:txBody>
                    <a:bodyPr/>
                    <a:lstStyle/>
                    <a:p>
                      <a:pPr algn="l" fontAlgn="b"/>
                      <a:r>
                        <a:rPr lang="en-US" sz="400" u="none" strike="noStrike">
                          <a:effectLst/>
                        </a:rPr>
                        <a:t>Metrichia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0.087723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0.8</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0.000171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-0.02798</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447210433"/>
                  </a:ext>
                </a:extLst>
              </a:tr>
              <a:tr h="45256">
                <a:tc>
                  <a:txBody>
                    <a:bodyPr/>
                    <a:lstStyle/>
                    <a:p>
                      <a:pPr algn="l" fontAlgn="b"/>
                      <a:r>
                        <a:rPr lang="en-US" sz="400" u="none" strike="noStrike">
                          <a:effectLst/>
                        </a:rPr>
                        <a:t>Microvelia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0.087723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0.8</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0.000171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-0.02798</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770395908"/>
                  </a:ext>
                </a:extLst>
              </a:tr>
              <a:tr h="45256">
                <a:tc>
                  <a:txBody>
                    <a:bodyPr/>
                    <a:lstStyle/>
                    <a:p>
                      <a:pPr algn="l" fontAlgn="b"/>
                      <a:r>
                        <a:rPr lang="en-US" sz="400" u="none" strike="noStrike">
                          <a:effectLst/>
                        </a:rPr>
                        <a:t>Morphocorixa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85356698"/>
                  </a:ext>
                </a:extLst>
              </a:tr>
              <a:tr h="45256">
                <a:tc>
                  <a:txBody>
                    <a:bodyPr/>
                    <a:lstStyle/>
                    <a:p>
                      <a:pPr algn="l" fontAlgn="b"/>
                      <a:r>
                        <a:rPr lang="en-US" sz="400" u="none" strike="noStrike">
                          <a:effectLst/>
                        </a:rPr>
                        <a:t>Neoelmis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583563969"/>
                  </a:ext>
                </a:extLst>
              </a:tr>
              <a:tr h="45256">
                <a:tc>
                  <a:txBody>
                    <a:bodyPr/>
                    <a:lstStyle/>
                    <a:p>
                      <a:pPr algn="l" fontAlgn="b"/>
                      <a:r>
                        <a:rPr lang="en-US" sz="400" u="none" strike="noStrike">
                          <a:effectLst/>
                        </a:rPr>
                        <a:t>Neoneura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0.278631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0.391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0.052037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0.046764</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003339826"/>
                  </a:ext>
                </a:extLst>
              </a:tr>
              <a:tr h="45256">
                <a:tc>
                  <a:txBody>
                    <a:bodyPr/>
                    <a:lstStyle/>
                    <a:p>
                      <a:pPr algn="l" fontAlgn="b"/>
                      <a:r>
                        <a:rPr lang="en-US" sz="400" u="none" strike="noStrike">
                          <a:effectLst/>
                        </a:rPr>
                        <a:t>Neoplea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0.012323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0.925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0.01895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-0.00976</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717083695"/>
                  </a:ext>
                </a:extLst>
              </a:tr>
              <a:tr h="45256">
                <a:tc>
                  <a:txBody>
                    <a:bodyPr/>
                    <a:lstStyle/>
                    <a:p>
                      <a:pPr algn="l" fontAlgn="b"/>
                      <a:r>
                        <a:rPr lang="en-US" sz="400" u="none" strike="noStrike">
                          <a:effectLst/>
                        </a:rPr>
                        <a:t>Orconectes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0.278631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0.391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0.052037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0.046764</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050042500"/>
                  </a:ext>
                </a:extLst>
              </a:tr>
              <a:tr h="45256">
                <a:tc>
                  <a:txBody>
                    <a:bodyPr/>
                    <a:lstStyle/>
                    <a:p>
                      <a:pPr algn="l" fontAlgn="b"/>
                      <a:r>
                        <a:rPr lang="en-US" sz="400" u="none" strike="noStrike" dirty="0" err="1">
                          <a:effectLst/>
                          <a:highlight>
                            <a:srgbClr val="FFFF00"/>
                          </a:highlight>
                        </a:rPr>
                        <a:t>Palaemonetes</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0.574876</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0.042</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-0.13503</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tc>
                  <a:txBody>
                    <a:bodyPr/>
                    <a:lstStyle/>
                    <a:p>
                      <a:pPr algn="r" fontAlgn="b"/>
                      <a:r>
                        <a:rPr lang="en-US" sz="400" u="none" strike="noStrike" dirty="0">
                          <a:effectLst/>
                          <a:highlight>
                            <a:srgbClr val="FFFF00"/>
                          </a:highlight>
                        </a:rPr>
                        <a:t>0.023684</a:t>
                      </a:r>
                      <a:endParaRPr lang="en-US" sz="400" b="0" i="0" u="none" strike="noStrike" dirty="0">
                        <a:solidFill>
                          <a:srgbClr val="000000"/>
                        </a:solidFill>
                        <a:effectLst/>
                        <a:highlight>
                          <a:srgbClr val="FFFF00"/>
                        </a:highlight>
                        <a:latin typeface="Calibri" panose="020F0502020204030204" pitchFamily="34" charset="0"/>
                      </a:endParaRPr>
                    </a:p>
                  </a:txBody>
                  <a:tcPr marL="2263" marR="2263" marT="2263" marB="0" anchor="b"/>
                </a:tc>
                <a:extLst>
                  <a:ext uri="{0D108BD9-81ED-4DB2-BD59-A6C34878D82A}">
                    <a16:rowId xmlns:a16="http://schemas.microsoft.com/office/drawing/2014/main" val="3724331314"/>
                  </a:ext>
                </a:extLst>
              </a:tr>
              <a:tr h="45256">
                <a:tc>
                  <a:txBody>
                    <a:bodyPr/>
                    <a:lstStyle/>
                    <a:p>
                      <a:pPr algn="l" fontAlgn="b"/>
                      <a:r>
                        <a:rPr lang="en-US" sz="400" u="none" strike="noStrike">
                          <a:effectLst/>
                        </a:rPr>
                        <a:t>Pelocoris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0.071467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0.014141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350969270"/>
                  </a:ext>
                </a:extLst>
              </a:tr>
              <a:tr h="45256">
                <a:tc>
                  <a:txBody>
                    <a:bodyPr/>
                    <a:lstStyle/>
                    <a:p>
                      <a:pPr algn="l" fontAlgn="b"/>
                      <a:r>
                        <a:rPr lang="en-US" sz="400" u="none" strike="noStrike">
                          <a:effectLst/>
                        </a:rPr>
                        <a:t>Peltodytes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0.510337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-0.01776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-0.17184</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313801731"/>
                  </a:ext>
                </a:extLst>
              </a:tr>
              <a:tr h="45256">
                <a:tc>
                  <a:txBody>
                    <a:bodyPr/>
                    <a:lstStyle/>
                    <a:p>
                      <a:pPr algn="l" fontAlgn="b"/>
                      <a:r>
                        <a:rPr lang="en-US" sz="400" u="none" strike="noStrike">
                          <a:effectLst/>
                        </a:rPr>
                        <a:t>Philopotamidae</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0.081087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0.026557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0.025767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680392112"/>
                  </a:ext>
                </a:extLst>
              </a:tr>
              <a:tr h="45256">
                <a:tc>
                  <a:txBody>
                    <a:bodyPr/>
                    <a:lstStyle/>
                    <a:p>
                      <a:pPr algn="l" fontAlgn="b"/>
                      <a:r>
                        <a:rPr lang="en-US" sz="400" u="none" strike="noStrike">
                          <a:effectLst/>
                        </a:rPr>
                        <a:t>Physa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0.638867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0.047477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-0.15761</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222274268"/>
                  </a:ext>
                </a:extLst>
              </a:tr>
              <a:tr h="45256">
                <a:tc>
                  <a:txBody>
                    <a:bodyPr/>
                    <a:lstStyle/>
                    <a:p>
                      <a:pPr algn="l" fontAlgn="b"/>
                      <a:r>
                        <a:rPr lang="en-US" sz="400" u="none" strike="noStrike">
                          <a:effectLst/>
                        </a:rPr>
                        <a:t>Physella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0.158681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0.555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-0.05431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-0.02902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401328638"/>
                  </a:ext>
                </a:extLst>
              </a:tr>
              <a:tr h="45256">
                <a:tc>
                  <a:txBody>
                    <a:bodyPr/>
                    <a:lstStyle/>
                    <a:p>
                      <a:pPr algn="l" fontAlgn="b"/>
                      <a:r>
                        <a:rPr lang="en-US" sz="400" u="none" strike="noStrike">
                          <a:effectLst/>
                        </a:rPr>
                        <a:t>Pisidium</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0.279282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0.303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-0.03866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0.088146</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278045129"/>
                  </a:ext>
                </a:extLst>
              </a:tr>
              <a:tr h="45256">
                <a:tc>
                  <a:txBody>
                    <a:bodyPr/>
                    <a:lstStyle/>
                    <a:p>
                      <a:pPr algn="l" fontAlgn="b"/>
                      <a:r>
                        <a:rPr lang="en-US" sz="400" u="none" strike="noStrike">
                          <a:effectLst/>
                        </a:rPr>
                        <a:t>Planorbula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558947261"/>
                  </a:ext>
                </a:extLst>
              </a:tr>
              <a:tr h="45256">
                <a:tc>
                  <a:txBody>
                    <a:bodyPr/>
                    <a:lstStyle/>
                    <a:p>
                      <a:pPr algn="l" fontAlgn="b"/>
                      <a:r>
                        <a:rPr lang="en-US" sz="400" u="none" strike="noStrike">
                          <a:effectLst/>
                        </a:rPr>
                        <a:t>Plauditus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0.661025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-0.13765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-0.09131</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746025967"/>
                  </a:ext>
                </a:extLst>
              </a:tr>
              <a:tr h="45256">
                <a:tc>
                  <a:txBody>
                    <a:bodyPr/>
                    <a:lstStyle/>
                    <a:p>
                      <a:pPr algn="l" fontAlgn="b"/>
                      <a:r>
                        <a:rPr lang="en-US" sz="400" u="none" strike="noStrike">
                          <a:effectLst/>
                        </a:rPr>
                        <a:t>Potamyia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338570972"/>
                  </a:ext>
                </a:extLst>
              </a:tr>
              <a:tr h="45256">
                <a:tc>
                  <a:txBody>
                    <a:bodyPr/>
                    <a:lstStyle/>
                    <a:p>
                      <a:pPr algn="l" fontAlgn="b"/>
                      <a:r>
                        <a:rPr lang="en-US" sz="400" u="none" strike="noStrike">
                          <a:effectLst/>
                        </a:rPr>
                        <a:t>Procloeon</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0.071467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0.014141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114719041"/>
                  </a:ext>
                </a:extLst>
              </a:tr>
              <a:tr h="45256">
                <a:tc>
                  <a:txBody>
                    <a:bodyPr/>
                    <a:lstStyle/>
                    <a:p>
                      <a:pPr algn="l" fontAlgn="b"/>
                      <a:r>
                        <a:rPr lang="en-US" sz="400" u="none" strike="noStrike">
                          <a:effectLst/>
                        </a:rPr>
                        <a:t>Pseudocloeon</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0.087723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0.8</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0.000171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-0.02798</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301717483"/>
                  </a:ext>
                </a:extLst>
              </a:tr>
              <a:tr h="45256">
                <a:tc>
                  <a:txBody>
                    <a:bodyPr/>
                    <a:lstStyle/>
                    <a:p>
                      <a:pPr algn="l" fontAlgn="b"/>
                      <a:r>
                        <a:rPr lang="en-US" sz="400" u="none" strike="noStrike">
                          <a:effectLst/>
                        </a:rPr>
                        <a:t>Pseudosuccinea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0.016499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0.957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-0.0148</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0.028147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386839039"/>
                  </a:ext>
                </a:extLst>
              </a:tr>
              <a:tr h="45256">
                <a:tc>
                  <a:txBody>
                    <a:bodyPr/>
                    <a:lstStyle/>
                    <a:p>
                      <a:pPr algn="l" fontAlgn="b"/>
                      <a:r>
                        <a:rPr lang="en-US" sz="400" u="none" strike="noStrike">
                          <a:effectLst/>
                        </a:rPr>
                        <a:t>Ranatra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0.470995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0.033093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-0.09035</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741456546"/>
                  </a:ext>
                </a:extLst>
              </a:tr>
              <a:tr h="45256">
                <a:tc>
                  <a:txBody>
                    <a:bodyPr/>
                    <a:lstStyle/>
                    <a:p>
                      <a:pPr algn="l" fontAlgn="b"/>
                      <a:r>
                        <a:rPr lang="en-US" sz="400" u="none" strike="noStrike">
                          <a:effectLst/>
                        </a:rPr>
                        <a:t>Rhagovelia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0.392815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0.100149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0.091902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140324688"/>
                  </a:ext>
                </a:extLst>
              </a:tr>
              <a:tr h="45256">
                <a:tc>
                  <a:txBody>
                    <a:bodyPr/>
                    <a:lstStyle/>
                    <a:p>
                      <a:pPr algn="l" fontAlgn="b"/>
                      <a:r>
                        <a:rPr lang="en-US" sz="400" u="none" strike="noStrike">
                          <a:effectLst/>
                        </a:rPr>
                        <a:t>Rhematobates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0.081087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0.018779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0.01822</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69992944"/>
                  </a:ext>
                </a:extLst>
              </a:tr>
              <a:tr h="45256">
                <a:tc>
                  <a:txBody>
                    <a:bodyPr/>
                    <a:lstStyle/>
                    <a:p>
                      <a:pPr algn="l" fontAlgn="b"/>
                      <a:r>
                        <a:rPr lang="en-US" sz="400" u="none" strike="noStrike">
                          <a:effectLst/>
                        </a:rPr>
                        <a:t>Scirtes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0.071467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0.014141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609681875"/>
                  </a:ext>
                </a:extLst>
              </a:tr>
              <a:tr h="45256">
                <a:tc>
                  <a:txBody>
                    <a:bodyPr/>
                    <a:lstStyle/>
                    <a:p>
                      <a:pPr algn="l" fontAlgn="b"/>
                      <a:r>
                        <a:rPr lang="en-US" sz="400" u="none" strike="noStrike">
                          <a:effectLst/>
                        </a:rPr>
                        <a:t>Siphlonurus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0.278631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0.391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0.052037</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0.046764</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425646914"/>
                  </a:ext>
                </a:extLst>
              </a:tr>
              <a:tr h="45256">
                <a:tc>
                  <a:txBody>
                    <a:bodyPr/>
                    <a:lstStyle/>
                    <a:p>
                      <a:pPr algn="l" fontAlgn="b"/>
                      <a:r>
                        <a:rPr lang="en-US" sz="400" u="none" strike="noStrike">
                          <a:effectLst/>
                        </a:rPr>
                        <a:t>Smicridea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178552634"/>
                  </a:ext>
                </a:extLst>
              </a:tr>
              <a:tr h="45256">
                <a:tc>
                  <a:txBody>
                    <a:bodyPr/>
                    <a:lstStyle/>
                    <a:p>
                      <a:pPr algn="l" fontAlgn="b"/>
                      <a:r>
                        <a:rPr lang="en-US" sz="400" u="none" strike="noStrike">
                          <a:effectLst/>
                        </a:rPr>
                        <a:t>Sphaeridiinae</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468971247"/>
                  </a:ext>
                </a:extLst>
              </a:tr>
              <a:tr h="45256">
                <a:tc>
                  <a:txBody>
                    <a:bodyPr/>
                    <a:lstStyle/>
                    <a:p>
                      <a:pPr algn="l" fontAlgn="b"/>
                      <a:r>
                        <a:rPr lang="en-US" sz="400" u="none" strike="noStrike">
                          <a:effectLst/>
                        </a:rPr>
                        <a:t>Stactobiella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0.279282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0.303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-0.03866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0.088146</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205597647"/>
                  </a:ext>
                </a:extLst>
              </a:tr>
              <a:tr h="45256">
                <a:tc>
                  <a:txBody>
                    <a:bodyPr/>
                    <a:lstStyle/>
                    <a:p>
                      <a:pPr algn="l" fontAlgn="b"/>
                      <a:r>
                        <a:rPr lang="en-US" sz="400" u="none" strike="noStrike">
                          <a:effectLst/>
                        </a:rPr>
                        <a:t>Stenelmis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0.22286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0.413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-0.02798</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0.125115</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3780755038"/>
                  </a:ext>
                </a:extLst>
              </a:tr>
              <a:tr h="45256">
                <a:tc>
                  <a:txBody>
                    <a:bodyPr/>
                    <a:lstStyle/>
                    <a:p>
                      <a:pPr algn="l" fontAlgn="b"/>
                      <a:r>
                        <a:rPr lang="en-US" sz="400" u="none" strike="noStrike">
                          <a:effectLst/>
                        </a:rPr>
                        <a:t>Stenonema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0.125092</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0.694</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-0.03229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0.060187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065802332"/>
                  </a:ext>
                </a:extLst>
              </a:tr>
              <a:tr h="45256">
                <a:tc>
                  <a:txBody>
                    <a:bodyPr/>
                    <a:lstStyle/>
                    <a:p>
                      <a:pPr algn="l" fontAlgn="b"/>
                      <a:r>
                        <a:rPr lang="en-US" sz="400" u="none" strike="noStrike">
                          <a:effectLst/>
                        </a:rPr>
                        <a:t>Strobilops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0.087723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0.8</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0.000171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-0.02798</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736323599"/>
                  </a:ext>
                </a:extLst>
              </a:tr>
              <a:tr h="45256">
                <a:tc>
                  <a:txBody>
                    <a:bodyPr/>
                    <a:lstStyle/>
                    <a:p>
                      <a:pPr algn="l" fontAlgn="b"/>
                      <a:r>
                        <a:rPr lang="en-US" sz="400" u="none" strike="noStrike">
                          <a:effectLst/>
                        </a:rPr>
                        <a:t>Synaptonecta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1</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593799965"/>
                  </a:ext>
                </a:extLst>
              </a:tr>
              <a:tr h="45256">
                <a:tc>
                  <a:txBody>
                    <a:bodyPr/>
                    <a:lstStyle/>
                    <a:p>
                      <a:pPr algn="l" fontAlgn="b"/>
                      <a:r>
                        <a:rPr lang="en-US" sz="400" u="none" strike="noStrike">
                          <a:effectLst/>
                        </a:rPr>
                        <a:t>Trepobates</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0.15686</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0.595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0.014383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-0.06727</a:t>
                      </a:r>
                      <a:endParaRPr lang="en-US" sz="400" b="0" i="0" u="none" strike="noStrike">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2002527967"/>
                  </a:ext>
                </a:extLst>
              </a:tr>
              <a:tr h="45256">
                <a:tc>
                  <a:txBody>
                    <a:bodyPr/>
                    <a:lstStyle/>
                    <a:p>
                      <a:pPr algn="l" fontAlgn="b"/>
                      <a:r>
                        <a:rPr lang="en-US" sz="400" u="none" strike="noStrike">
                          <a:effectLst/>
                        </a:rPr>
                        <a:t>Valvata</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0.470995</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0.109</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a:effectLst/>
                        </a:rPr>
                        <a:t>0.033093</a:t>
                      </a:r>
                      <a:endParaRPr lang="en-US" sz="400" b="0" i="0" u="none" strike="noStrike">
                        <a:solidFill>
                          <a:srgbClr val="000000"/>
                        </a:solidFill>
                        <a:effectLst/>
                        <a:latin typeface="Calibri" panose="020F0502020204030204" pitchFamily="34" charset="0"/>
                      </a:endParaRPr>
                    </a:p>
                  </a:txBody>
                  <a:tcPr marL="2263" marR="2263" marT="2263" marB="0" anchor="b"/>
                </a:tc>
                <a:tc>
                  <a:txBody>
                    <a:bodyPr/>
                    <a:lstStyle/>
                    <a:p>
                      <a:pPr algn="r" fontAlgn="b"/>
                      <a:r>
                        <a:rPr lang="en-US" sz="400" u="none" strike="noStrike" dirty="0">
                          <a:effectLst/>
                        </a:rPr>
                        <a:t>-0.09035</a:t>
                      </a:r>
                      <a:endParaRPr lang="en-US" sz="400" b="0" i="0" u="none" strike="noStrike" dirty="0">
                        <a:solidFill>
                          <a:srgbClr val="000000"/>
                        </a:solidFill>
                        <a:effectLst/>
                        <a:latin typeface="Calibri" panose="020F0502020204030204" pitchFamily="34" charset="0"/>
                      </a:endParaRPr>
                    </a:p>
                  </a:txBody>
                  <a:tcPr marL="2263" marR="2263" marT="2263" marB="0" anchor="b"/>
                </a:tc>
                <a:extLst>
                  <a:ext uri="{0D108BD9-81ED-4DB2-BD59-A6C34878D82A}">
                    <a16:rowId xmlns:a16="http://schemas.microsoft.com/office/drawing/2014/main" val="1815410402"/>
                  </a:ext>
                </a:extLst>
              </a:tr>
            </a:tbl>
          </a:graphicData>
        </a:graphic>
      </p:graphicFrame>
      <p:sp>
        <p:nvSpPr>
          <p:cNvPr id="12" name="TextBox 11">
            <a:extLst>
              <a:ext uri="{FF2B5EF4-FFF2-40B4-BE49-F238E27FC236}">
                <a16:creationId xmlns:a16="http://schemas.microsoft.com/office/drawing/2014/main" id="{FC1B25A7-0822-412C-A79A-A1EED7968408}"/>
              </a:ext>
            </a:extLst>
          </p:cNvPr>
          <p:cNvSpPr txBox="1"/>
          <p:nvPr/>
        </p:nvSpPr>
        <p:spPr>
          <a:xfrm>
            <a:off x="0" y="5291394"/>
            <a:ext cx="8953500" cy="2308324"/>
          </a:xfrm>
          <a:prstGeom prst="rect">
            <a:avLst/>
          </a:prstGeom>
          <a:noFill/>
        </p:spPr>
        <p:txBody>
          <a:bodyPr wrap="square">
            <a:spAutoFit/>
          </a:bodyPr>
          <a:lstStyle/>
          <a:p>
            <a:r>
              <a:rPr lang="en-US" dirty="0"/>
              <a:t>Redundancy Analysis : Hellinger-transformed invertebrate community matrix</a:t>
            </a:r>
          </a:p>
          <a:p>
            <a:r>
              <a:rPr lang="en-US" dirty="0"/>
              <a:t>	Constrained by Annual Precipitation</a:t>
            </a:r>
          </a:p>
          <a:p>
            <a:endParaRPr lang="en-US" dirty="0"/>
          </a:p>
          <a:p>
            <a:r>
              <a:rPr lang="en-US" dirty="0"/>
              <a:t>Sites are colored by annual precipitation (cm/year)</a:t>
            </a:r>
          </a:p>
          <a:p>
            <a:endParaRPr lang="en-US" dirty="0"/>
          </a:p>
          <a:p>
            <a:r>
              <a:rPr lang="en-US" dirty="0"/>
              <a:t>Arrows: The positions of species are interpreted as arrows generated by maximum correlation in ordination space (see table for correlation outputs). Only vectors with </a:t>
            </a:r>
            <a:r>
              <a:rPr lang="en-US" i="1" dirty="0"/>
              <a:t>p</a:t>
            </a:r>
            <a:r>
              <a:rPr lang="en-US" dirty="0"/>
              <a:t>-values &lt;0.05 are plotted to improve figure clarity.</a:t>
            </a:r>
          </a:p>
        </p:txBody>
      </p:sp>
      <p:sp>
        <p:nvSpPr>
          <p:cNvPr id="14" name="TextBox 13">
            <a:extLst>
              <a:ext uri="{FF2B5EF4-FFF2-40B4-BE49-F238E27FC236}">
                <a16:creationId xmlns:a16="http://schemas.microsoft.com/office/drawing/2014/main" id="{82750B90-9B3A-47A6-B736-C689EF6CBA48}"/>
              </a:ext>
            </a:extLst>
          </p:cNvPr>
          <p:cNvSpPr txBox="1"/>
          <p:nvPr/>
        </p:nvSpPr>
        <p:spPr>
          <a:xfrm>
            <a:off x="826581" y="634772"/>
            <a:ext cx="1406020" cy="276999"/>
          </a:xfrm>
          <a:prstGeom prst="rect">
            <a:avLst/>
          </a:prstGeom>
          <a:noFill/>
        </p:spPr>
        <p:txBody>
          <a:bodyPr wrap="square" rtlCol="0">
            <a:spAutoFit/>
          </a:bodyPr>
          <a:lstStyle/>
          <a:p>
            <a:pPr algn="ctr"/>
            <a:r>
              <a:rPr lang="en-US" sz="1200" i="1" dirty="0" err="1">
                <a:latin typeface="Arial" panose="020B0604020202020204" pitchFamily="34" charset="0"/>
                <a:cs typeface="Arial" panose="020B0604020202020204" pitchFamily="34" charset="0"/>
              </a:rPr>
              <a:t>Cheumatopsyche</a:t>
            </a:r>
            <a:endParaRPr lang="en-US" sz="1200" i="1"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CB9789D0-8E21-48E8-9DC1-773F3317E1D7}"/>
              </a:ext>
            </a:extLst>
          </p:cNvPr>
          <p:cNvSpPr txBox="1"/>
          <p:nvPr/>
        </p:nvSpPr>
        <p:spPr>
          <a:xfrm>
            <a:off x="767471" y="1349420"/>
            <a:ext cx="1333500" cy="276999"/>
          </a:xfrm>
          <a:prstGeom prst="rect">
            <a:avLst/>
          </a:prstGeom>
          <a:noFill/>
        </p:spPr>
        <p:txBody>
          <a:bodyPr wrap="square" rtlCol="0">
            <a:spAutoFit/>
          </a:bodyPr>
          <a:lstStyle/>
          <a:p>
            <a:pPr algn="ctr"/>
            <a:r>
              <a:rPr lang="en-US" sz="1200" i="1" dirty="0" err="1">
                <a:latin typeface="Arial" panose="020B0604020202020204" pitchFamily="34" charset="0"/>
                <a:cs typeface="Arial" panose="020B0604020202020204" pitchFamily="34" charset="0"/>
              </a:rPr>
              <a:t>Palaemonetes</a:t>
            </a:r>
            <a:endParaRPr lang="en-US" sz="1200" i="1" dirty="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00BBD59C-D9E5-4BEB-B2CA-9628D749D525}"/>
              </a:ext>
            </a:extLst>
          </p:cNvPr>
          <p:cNvSpPr txBox="1"/>
          <p:nvPr/>
        </p:nvSpPr>
        <p:spPr>
          <a:xfrm>
            <a:off x="942537" y="1961139"/>
            <a:ext cx="853078" cy="276999"/>
          </a:xfrm>
          <a:prstGeom prst="rect">
            <a:avLst/>
          </a:prstGeom>
          <a:noFill/>
        </p:spPr>
        <p:txBody>
          <a:bodyPr wrap="square" rtlCol="0">
            <a:spAutoFit/>
          </a:bodyPr>
          <a:lstStyle/>
          <a:p>
            <a:pPr algn="ctr"/>
            <a:r>
              <a:rPr lang="en-US" sz="1200" i="1" dirty="0" err="1">
                <a:latin typeface="Arial" panose="020B0604020202020204" pitchFamily="34" charset="0"/>
                <a:cs typeface="Arial" panose="020B0604020202020204" pitchFamily="34" charset="0"/>
              </a:rPr>
              <a:t>Hyalella</a:t>
            </a:r>
            <a:endParaRPr lang="en-US" sz="1200" i="1" dirty="0">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4056E364-A6C9-4554-B6E6-38FBE3949816}"/>
              </a:ext>
            </a:extLst>
          </p:cNvPr>
          <p:cNvSpPr txBox="1"/>
          <p:nvPr/>
        </p:nvSpPr>
        <p:spPr>
          <a:xfrm>
            <a:off x="607602" y="2742022"/>
            <a:ext cx="1333500" cy="276999"/>
          </a:xfrm>
          <a:prstGeom prst="rect">
            <a:avLst/>
          </a:prstGeom>
          <a:noFill/>
        </p:spPr>
        <p:txBody>
          <a:bodyPr wrap="square" rtlCol="0">
            <a:spAutoFit/>
          </a:bodyPr>
          <a:lstStyle/>
          <a:p>
            <a:pPr algn="ctr"/>
            <a:r>
              <a:rPr lang="en-US" sz="1200" i="1" dirty="0" err="1">
                <a:latin typeface="Arial" panose="020B0604020202020204" pitchFamily="34" charset="0"/>
                <a:cs typeface="Arial" panose="020B0604020202020204" pitchFamily="34" charset="0"/>
              </a:rPr>
              <a:t>Plauditus</a:t>
            </a:r>
            <a:endParaRPr lang="en-US" sz="1200" i="1" dirty="0">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3D914A1A-1436-4FD3-B339-C196A65C644D}"/>
              </a:ext>
            </a:extLst>
          </p:cNvPr>
          <p:cNvSpPr txBox="1"/>
          <p:nvPr/>
        </p:nvSpPr>
        <p:spPr>
          <a:xfrm>
            <a:off x="1050484" y="3389429"/>
            <a:ext cx="1333500" cy="276999"/>
          </a:xfrm>
          <a:prstGeom prst="rect">
            <a:avLst/>
          </a:prstGeom>
          <a:noFill/>
        </p:spPr>
        <p:txBody>
          <a:bodyPr wrap="square" rtlCol="0">
            <a:spAutoFit/>
          </a:bodyPr>
          <a:lstStyle/>
          <a:p>
            <a:pPr algn="ctr"/>
            <a:r>
              <a:rPr lang="en-US" sz="1200" i="1" dirty="0" err="1">
                <a:latin typeface="Arial" panose="020B0604020202020204" pitchFamily="34" charset="0"/>
                <a:cs typeface="Arial" panose="020B0604020202020204" pitchFamily="34" charset="0"/>
              </a:rPr>
              <a:t>Caenis</a:t>
            </a:r>
            <a:endParaRPr lang="en-US" sz="1200" i="1" dirty="0">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24E3A044-4A55-4FD6-8FB3-B8710AEF4129}"/>
              </a:ext>
            </a:extLst>
          </p:cNvPr>
          <p:cNvSpPr txBox="1"/>
          <p:nvPr/>
        </p:nvSpPr>
        <p:spPr>
          <a:xfrm>
            <a:off x="2835180" y="3335930"/>
            <a:ext cx="1333500" cy="276999"/>
          </a:xfrm>
          <a:prstGeom prst="rect">
            <a:avLst/>
          </a:prstGeom>
          <a:noFill/>
        </p:spPr>
        <p:txBody>
          <a:bodyPr wrap="square" rtlCol="0">
            <a:spAutoFit/>
          </a:bodyPr>
          <a:lstStyle/>
          <a:p>
            <a:pPr algn="ctr"/>
            <a:r>
              <a:rPr lang="en-US" sz="1200" i="1" dirty="0" err="1">
                <a:latin typeface="Arial" panose="020B0604020202020204" pitchFamily="34" charset="0"/>
                <a:cs typeface="Arial" panose="020B0604020202020204" pitchFamily="34" charset="0"/>
              </a:rPr>
              <a:t>Physa</a:t>
            </a:r>
            <a:endParaRPr lang="en-US" sz="1200" i="1" dirty="0">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2E0C02C1-5B5C-4A65-AA32-CD61E27FDF04}"/>
              </a:ext>
            </a:extLst>
          </p:cNvPr>
          <p:cNvSpPr txBox="1"/>
          <p:nvPr/>
        </p:nvSpPr>
        <p:spPr>
          <a:xfrm>
            <a:off x="2263681" y="3050235"/>
            <a:ext cx="1333500" cy="276999"/>
          </a:xfrm>
          <a:prstGeom prst="rect">
            <a:avLst/>
          </a:prstGeom>
          <a:noFill/>
        </p:spPr>
        <p:txBody>
          <a:bodyPr wrap="square" rtlCol="0">
            <a:spAutoFit/>
          </a:bodyPr>
          <a:lstStyle/>
          <a:p>
            <a:pPr algn="ctr"/>
            <a:r>
              <a:rPr lang="en-US" sz="1200" i="1" dirty="0" err="1">
                <a:latin typeface="Arial" panose="020B0604020202020204" pitchFamily="34" charset="0"/>
                <a:cs typeface="Arial" panose="020B0604020202020204" pitchFamily="34" charset="0"/>
              </a:rPr>
              <a:t>Hydraena</a:t>
            </a:r>
            <a:endParaRPr lang="en-US" sz="1200" i="1" dirty="0">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CA87801B-6CBD-46C7-879C-1D16A52FD41D}"/>
              </a:ext>
            </a:extLst>
          </p:cNvPr>
          <p:cNvSpPr txBox="1"/>
          <p:nvPr/>
        </p:nvSpPr>
        <p:spPr>
          <a:xfrm>
            <a:off x="3467682" y="1531375"/>
            <a:ext cx="1333500" cy="276999"/>
          </a:xfrm>
          <a:prstGeom prst="rect">
            <a:avLst/>
          </a:prstGeom>
          <a:noFill/>
        </p:spPr>
        <p:txBody>
          <a:bodyPr wrap="square" rtlCol="0">
            <a:spAutoFit/>
          </a:bodyPr>
          <a:lstStyle/>
          <a:p>
            <a:pPr algn="ctr"/>
            <a:r>
              <a:rPr lang="en-US" sz="1200" i="1" dirty="0" err="1">
                <a:latin typeface="Arial" panose="020B0604020202020204" pitchFamily="34" charset="0"/>
                <a:cs typeface="Arial" panose="020B0604020202020204" pitchFamily="34" charset="0"/>
              </a:rPr>
              <a:t>Melanoides</a:t>
            </a:r>
            <a:endParaRPr lang="en-US" sz="1200" i="1" dirty="0">
              <a:latin typeface="Arial" panose="020B0604020202020204" pitchFamily="34" charset="0"/>
              <a:cs typeface="Arial" panose="020B0604020202020204" pitchFamily="34" charset="0"/>
            </a:endParaRPr>
          </a:p>
        </p:txBody>
      </p:sp>
      <p:pic>
        <p:nvPicPr>
          <p:cNvPr id="22" name="Picture 21" descr="A picture containing sky, animal, banana&#10;&#10;Description automatically generated">
            <a:extLst>
              <a:ext uri="{FF2B5EF4-FFF2-40B4-BE49-F238E27FC236}">
                <a16:creationId xmlns:a16="http://schemas.microsoft.com/office/drawing/2014/main" id="{D75B8274-5DBD-46E3-9168-71FE27005570}"/>
              </a:ext>
            </a:extLst>
          </p:cNvPr>
          <p:cNvPicPr>
            <a:picLocks noChangeAspect="1"/>
          </p:cNvPicPr>
          <p:nvPr/>
        </p:nvPicPr>
        <p:blipFill rotWithShape="1">
          <a:blip r:embed="rId4">
            <a:clrChange>
              <a:clrFrom>
                <a:srgbClr val="DDDDDD"/>
              </a:clrFrom>
              <a:clrTo>
                <a:srgbClr val="DDDDDD">
                  <a:alpha val="0"/>
                </a:srgbClr>
              </a:clrTo>
            </a:clrChange>
            <a:extLst>
              <a:ext uri="{28A0092B-C50C-407E-A947-70E740481C1C}">
                <a14:useLocalDpi xmlns:a14="http://schemas.microsoft.com/office/drawing/2010/main" val="0"/>
              </a:ext>
            </a:extLst>
          </a:blip>
          <a:srcRect l="13897" t="5224" r="51905" b="15305"/>
          <a:stretch/>
        </p:blipFill>
        <p:spPr>
          <a:xfrm rot="16200000" flipH="1">
            <a:off x="3990134" y="1574674"/>
            <a:ext cx="288596" cy="670674"/>
          </a:xfrm>
          <a:prstGeom prst="rect">
            <a:avLst/>
          </a:prstGeom>
        </p:spPr>
      </p:pic>
      <p:pic>
        <p:nvPicPr>
          <p:cNvPr id="23" name="Picture 22" descr="A insect on the ground&#10;&#10;Description automatically generated">
            <a:extLst>
              <a:ext uri="{FF2B5EF4-FFF2-40B4-BE49-F238E27FC236}">
                <a16:creationId xmlns:a16="http://schemas.microsoft.com/office/drawing/2014/main" id="{419231E6-77D7-47EE-9F1E-76E06190408B}"/>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2618296" y="3283346"/>
            <a:ext cx="624269" cy="466982"/>
          </a:xfrm>
          <a:prstGeom prst="rect">
            <a:avLst/>
          </a:prstGeom>
        </p:spPr>
      </p:pic>
      <p:pic>
        <p:nvPicPr>
          <p:cNvPr id="24" name="Picture 23">
            <a:extLst>
              <a:ext uri="{FF2B5EF4-FFF2-40B4-BE49-F238E27FC236}">
                <a16:creationId xmlns:a16="http://schemas.microsoft.com/office/drawing/2014/main" id="{3814A789-CD98-498D-925C-88CB14DF511B}"/>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9938" b="90994" l="8305" r="89989">
                        <a14:foregroundMark x1="27076" y1="82453" x2="23663" y2="91149"/>
                        <a14:foregroundMark x1="17975" y1="48913" x2="8305" y2="46894"/>
                      </a14:backgroundRemoval>
                    </a14:imgEffect>
                  </a14:imgLayer>
                </a14:imgProps>
              </a:ext>
            </a:extLst>
          </a:blip>
          <a:stretch>
            <a:fillRect/>
          </a:stretch>
        </p:blipFill>
        <p:spPr>
          <a:xfrm flipH="1">
            <a:off x="3197407" y="3530854"/>
            <a:ext cx="609046" cy="446218"/>
          </a:xfrm>
          <a:prstGeom prst="rect">
            <a:avLst/>
          </a:prstGeom>
        </p:spPr>
      </p:pic>
      <p:pic>
        <p:nvPicPr>
          <p:cNvPr id="25" name="Picture 24">
            <a:extLst>
              <a:ext uri="{FF2B5EF4-FFF2-40B4-BE49-F238E27FC236}">
                <a16:creationId xmlns:a16="http://schemas.microsoft.com/office/drawing/2014/main" id="{1849DCAB-DBB3-4976-ABEB-594E1981EDD1}"/>
              </a:ext>
            </a:extLst>
          </p:cNvPr>
          <p:cNvPicPr>
            <a:picLocks noChangeAspect="1"/>
          </p:cNvPicPr>
          <p:nvPr/>
        </p:nvPicPr>
        <p:blipFill>
          <a:blip r:embed="rId9"/>
          <a:stretch>
            <a:fillRect/>
          </a:stretch>
        </p:blipFill>
        <p:spPr>
          <a:xfrm rot="5400000" flipH="1">
            <a:off x="1613926" y="3473187"/>
            <a:ext cx="385347" cy="741051"/>
          </a:xfrm>
          <a:prstGeom prst="rect">
            <a:avLst/>
          </a:prstGeom>
        </p:spPr>
      </p:pic>
      <p:pic>
        <p:nvPicPr>
          <p:cNvPr id="26" name="Picture 25">
            <a:extLst>
              <a:ext uri="{FF2B5EF4-FFF2-40B4-BE49-F238E27FC236}">
                <a16:creationId xmlns:a16="http://schemas.microsoft.com/office/drawing/2014/main" id="{949611E3-D391-4DB5-8B12-7F6A06D7161B}"/>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foregroundMark x1="46680" y1="67031" x2="49023" y2="72240"/>
                        <a14:foregroundMark x1="41797" y1="71667" x2="41680" y2="76094"/>
                      </a14:backgroundRemoval>
                    </a14:imgEffect>
                  </a14:imgLayer>
                </a14:imgProps>
              </a:ext>
            </a:extLst>
          </a:blip>
          <a:stretch>
            <a:fillRect/>
          </a:stretch>
        </p:blipFill>
        <p:spPr>
          <a:xfrm rot="1541757">
            <a:off x="854112" y="2865537"/>
            <a:ext cx="765696" cy="574272"/>
          </a:xfrm>
          <a:prstGeom prst="rect">
            <a:avLst/>
          </a:prstGeom>
        </p:spPr>
      </p:pic>
      <p:pic>
        <p:nvPicPr>
          <p:cNvPr id="27" name="Picture 26">
            <a:extLst>
              <a:ext uri="{FF2B5EF4-FFF2-40B4-BE49-F238E27FC236}">
                <a16:creationId xmlns:a16="http://schemas.microsoft.com/office/drawing/2014/main" id="{DA58331F-DF7C-44BE-A5C6-D70DDB80559E}"/>
              </a:ext>
            </a:extLst>
          </p:cNvPr>
          <p:cNvPicPr>
            <a:picLocks noChangeAspect="1"/>
          </p:cNvPicPr>
          <p:nvPr/>
        </p:nvPicPr>
        <p:blipFill>
          <a:blip r:embed="rId12">
            <a:extLst>
              <a:ext uri="{BEBA8EAE-BF5A-486C-A8C5-ECC9F3942E4B}">
                <a14:imgProps xmlns:a14="http://schemas.microsoft.com/office/drawing/2010/main">
                  <a14:imgLayer r:embed="rId13">
                    <a14:imgEffect>
                      <a14:backgroundRemoval t="9037" b="89893" l="10000" r="90000">
                        <a14:foregroundMark x1="31429" y1="38169" x2="27000" y2="39477"/>
                        <a14:foregroundMark x1="27000" y1="39477" x2="19000" y2="45898"/>
                        <a14:foregroundMark x1="19000" y1="45898" x2="12714" y2="48751"/>
                        <a14:foregroundMark x1="21429" y1="60404" x2="17929" y2="64923"/>
                        <a14:foregroundMark x1="17929" y1="64923" x2="15571" y2="70868"/>
                        <a14:foregroundMark x1="15571" y1="70868" x2="15643" y2="70868"/>
                        <a14:foregroundMark x1="23714" y1="65755" x2="19500" y2="76457"/>
                        <a14:foregroundMark x1="52857" y1="9394" x2="61571" y2="9037"/>
                        <a14:foregroundMark x1="61571" y1="9037" x2="65571" y2="10226"/>
                      </a14:backgroundRemoval>
                    </a14:imgEffect>
                  </a14:imgLayer>
                </a14:imgProps>
              </a:ext>
            </a:extLst>
          </a:blip>
          <a:stretch>
            <a:fillRect/>
          </a:stretch>
        </p:blipFill>
        <p:spPr>
          <a:xfrm flipH="1">
            <a:off x="1111105" y="2208282"/>
            <a:ext cx="618900" cy="371782"/>
          </a:xfrm>
          <a:prstGeom prst="rect">
            <a:avLst/>
          </a:prstGeom>
        </p:spPr>
      </p:pic>
      <p:pic>
        <p:nvPicPr>
          <p:cNvPr id="28" name="Picture 27" descr="A close up of a lobster&#10;&#10;Description automatically generated">
            <a:extLst>
              <a:ext uri="{FF2B5EF4-FFF2-40B4-BE49-F238E27FC236}">
                <a16:creationId xmlns:a16="http://schemas.microsoft.com/office/drawing/2014/main" id="{B215C55B-F11A-45A6-8B7E-8B57901616B8}"/>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66198" y="1555649"/>
            <a:ext cx="853079" cy="388560"/>
          </a:xfrm>
          <a:prstGeom prst="rect">
            <a:avLst/>
          </a:prstGeom>
        </p:spPr>
      </p:pic>
      <p:pic>
        <p:nvPicPr>
          <p:cNvPr id="29" name="Picture 28">
            <a:extLst>
              <a:ext uri="{FF2B5EF4-FFF2-40B4-BE49-F238E27FC236}">
                <a16:creationId xmlns:a16="http://schemas.microsoft.com/office/drawing/2014/main" id="{94D504C6-AC26-432A-8B86-E03C6600AB16}"/>
              </a:ext>
            </a:extLst>
          </p:cNvPr>
          <p:cNvPicPr>
            <a:picLocks noChangeAspect="1"/>
          </p:cNvPicPr>
          <p:nvPr/>
        </p:nvPicPr>
        <p:blipFill>
          <a:blip r:embed="rId15"/>
          <a:stretch>
            <a:fillRect/>
          </a:stretch>
        </p:blipFill>
        <p:spPr>
          <a:xfrm flipH="1">
            <a:off x="1189844" y="888644"/>
            <a:ext cx="588154" cy="425428"/>
          </a:xfrm>
          <a:prstGeom prst="rect">
            <a:avLst/>
          </a:prstGeom>
        </p:spPr>
      </p:pic>
      <p:cxnSp>
        <p:nvCxnSpPr>
          <p:cNvPr id="31" name="Straight Arrow Connector 30">
            <a:extLst>
              <a:ext uri="{FF2B5EF4-FFF2-40B4-BE49-F238E27FC236}">
                <a16:creationId xmlns:a16="http://schemas.microsoft.com/office/drawing/2014/main" id="{B1BAF2AD-F9F3-42D4-A847-B4A86FDD7C52}"/>
              </a:ext>
            </a:extLst>
          </p:cNvPr>
          <p:cNvCxnSpPr>
            <a:cxnSpLocks/>
          </p:cNvCxnSpPr>
          <p:nvPr/>
        </p:nvCxnSpPr>
        <p:spPr>
          <a:xfrm flipH="1" flipV="1">
            <a:off x="1908176" y="1139641"/>
            <a:ext cx="891979" cy="100503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D93D4D1-CAB2-4576-9013-D1F1064FE743}"/>
              </a:ext>
            </a:extLst>
          </p:cNvPr>
          <p:cNvCxnSpPr>
            <a:cxnSpLocks/>
          </p:cNvCxnSpPr>
          <p:nvPr/>
        </p:nvCxnSpPr>
        <p:spPr>
          <a:xfrm flipH="1" flipV="1">
            <a:off x="1941102" y="1983810"/>
            <a:ext cx="859053" cy="16087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787C48F7-50EB-46E5-A836-C7864DF5218A}"/>
              </a:ext>
            </a:extLst>
          </p:cNvPr>
          <p:cNvCxnSpPr>
            <a:cxnSpLocks/>
          </p:cNvCxnSpPr>
          <p:nvPr/>
        </p:nvCxnSpPr>
        <p:spPr>
          <a:xfrm flipH="1" flipV="1">
            <a:off x="1735292" y="2106772"/>
            <a:ext cx="1064863" cy="3231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6927562-56A5-4DE6-9B38-296A73C81369}"/>
              </a:ext>
            </a:extLst>
          </p:cNvPr>
          <p:cNvCxnSpPr>
            <a:cxnSpLocks/>
          </p:cNvCxnSpPr>
          <p:nvPr/>
        </p:nvCxnSpPr>
        <p:spPr>
          <a:xfrm flipH="1">
            <a:off x="1908176" y="2148733"/>
            <a:ext cx="891979" cy="56310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DDE5305B-EF94-4679-A513-A72574AA987F}"/>
              </a:ext>
            </a:extLst>
          </p:cNvPr>
          <p:cNvCxnSpPr>
            <a:cxnSpLocks/>
          </p:cNvCxnSpPr>
          <p:nvPr/>
        </p:nvCxnSpPr>
        <p:spPr>
          <a:xfrm flipH="1">
            <a:off x="1941102" y="2155563"/>
            <a:ext cx="859053" cy="101033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C6E0319-2E3A-41C2-B13A-4915E8355FC4}"/>
              </a:ext>
            </a:extLst>
          </p:cNvPr>
          <p:cNvCxnSpPr>
            <a:cxnSpLocks/>
          </p:cNvCxnSpPr>
          <p:nvPr/>
        </p:nvCxnSpPr>
        <p:spPr>
          <a:xfrm>
            <a:off x="2800155" y="2145913"/>
            <a:ext cx="176588" cy="59046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B02238C1-ED5A-4313-A6F5-1BEA354D5630}"/>
              </a:ext>
            </a:extLst>
          </p:cNvPr>
          <p:cNvCxnSpPr>
            <a:cxnSpLocks/>
          </p:cNvCxnSpPr>
          <p:nvPr/>
        </p:nvCxnSpPr>
        <p:spPr>
          <a:xfrm>
            <a:off x="2800155" y="2165727"/>
            <a:ext cx="274613" cy="65727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F89C6C9A-59EC-4389-A7D5-C32E34F99D23}"/>
              </a:ext>
            </a:extLst>
          </p:cNvPr>
          <p:cNvCxnSpPr>
            <a:cxnSpLocks/>
          </p:cNvCxnSpPr>
          <p:nvPr/>
        </p:nvCxnSpPr>
        <p:spPr>
          <a:xfrm flipV="1">
            <a:off x="2803865" y="2149351"/>
            <a:ext cx="1610973" cy="621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900BCB21-5258-47E6-B684-8F023171C074}"/>
              </a:ext>
            </a:extLst>
          </p:cNvPr>
          <p:cNvSpPr txBox="1"/>
          <p:nvPr/>
        </p:nvSpPr>
        <p:spPr>
          <a:xfrm>
            <a:off x="378913" y="1998911"/>
            <a:ext cx="454576" cy="261610"/>
          </a:xfrm>
          <a:prstGeom prst="rect">
            <a:avLst/>
          </a:prstGeom>
          <a:solidFill>
            <a:schemeClr val="bg1"/>
          </a:solidFill>
        </p:spPr>
        <p:txBody>
          <a:bodyPr wrap="square" rtlCol="0">
            <a:spAutoFit/>
          </a:bodyPr>
          <a:lstStyle/>
          <a:p>
            <a:pPr algn="r"/>
            <a:r>
              <a:rPr lang="en-US" sz="1100" dirty="0">
                <a:latin typeface="Arial" panose="020B0604020202020204" pitchFamily="34" charset="0"/>
                <a:cs typeface="Arial" panose="020B0604020202020204" pitchFamily="34" charset="0"/>
              </a:rPr>
              <a:t>0.0</a:t>
            </a:r>
          </a:p>
        </p:txBody>
      </p:sp>
      <p:sp>
        <p:nvSpPr>
          <p:cNvPr id="63" name="TextBox 62">
            <a:extLst>
              <a:ext uri="{FF2B5EF4-FFF2-40B4-BE49-F238E27FC236}">
                <a16:creationId xmlns:a16="http://schemas.microsoft.com/office/drawing/2014/main" id="{D914939A-5807-464B-BA12-30B32F946873}"/>
              </a:ext>
            </a:extLst>
          </p:cNvPr>
          <p:cNvSpPr txBox="1"/>
          <p:nvPr/>
        </p:nvSpPr>
        <p:spPr>
          <a:xfrm>
            <a:off x="1492958" y="4468776"/>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64" name="TextBox 63">
            <a:extLst>
              <a:ext uri="{FF2B5EF4-FFF2-40B4-BE49-F238E27FC236}">
                <a16:creationId xmlns:a16="http://schemas.microsoft.com/office/drawing/2014/main" id="{B6C8F980-8989-47F4-8A21-35D75DFE383E}"/>
              </a:ext>
            </a:extLst>
          </p:cNvPr>
          <p:cNvSpPr txBox="1"/>
          <p:nvPr/>
        </p:nvSpPr>
        <p:spPr>
          <a:xfrm>
            <a:off x="399660" y="3119302"/>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66" name="TextBox 65">
            <a:extLst>
              <a:ext uri="{FF2B5EF4-FFF2-40B4-BE49-F238E27FC236}">
                <a16:creationId xmlns:a16="http://schemas.microsoft.com/office/drawing/2014/main" id="{E470C93B-0A96-44C8-95DD-E72EB5EA3AAA}"/>
              </a:ext>
            </a:extLst>
          </p:cNvPr>
          <p:cNvSpPr txBox="1"/>
          <p:nvPr/>
        </p:nvSpPr>
        <p:spPr>
          <a:xfrm>
            <a:off x="467621" y="962983"/>
            <a:ext cx="386615" cy="261610"/>
          </a:xfrm>
          <a:prstGeom prst="rect">
            <a:avLst/>
          </a:prstGeom>
          <a:solidFill>
            <a:schemeClr val="bg1"/>
          </a:solidFill>
        </p:spPr>
        <p:txBody>
          <a:bodyPr wrap="square" rtlCol="0">
            <a:spAutoFit/>
          </a:bodyPr>
          <a:lstStyle/>
          <a:p>
            <a:r>
              <a:rPr lang="en-US" sz="1100" dirty="0">
                <a:latin typeface="Arial" panose="020B0604020202020204" pitchFamily="34" charset="0"/>
                <a:cs typeface="Arial" panose="020B0604020202020204" pitchFamily="34" charset="0"/>
              </a:rPr>
              <a:t>0.5</a:t>
            </a:r>
          </a:p>
        </p:txBody>
      </p:sp>
      <p:sp>
        <p:nvSpPr>
          <p:cNvPr id="67" name="TextBox 66">
            <a:extLst>
              <a:ext uri="{FF2B5EF4-FFF2-40B4-BE49-F238E27FC236}">
                <a16:creationId xmlns:a16="http://schemas.microsoft.com/office/drawing/2014/main" id="{ADEC71E7-6DBF-4AA1-8CF4-E51275F934F4}"/>
              </a:ext>
            </a:extLst>
          </p:cNvPr>
          <p:cNvSpPr txBox="1"/>
          <p:nvPr/>
        </p:nvSpPr>
        <p:spPr>
          <a:xfrm>
            <a:off x="3626751" y="4455782"/>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71" name="TextBox 70">
            <a:extLst>
              <a:ext uri="{FF2B5EF4-FFF2-40B4-BE49-F238E27FC236}">
                <a16:creationId xmlns:a16="http://schemas.microsoft.com/office/drawing/2014/main" id="{2B952E12-8CDB-4AD0-A1A0-E6B4246AD6B7}"/>
              </a:ext>
            </a:extLst>
          </p:cNvPr>
          <p:cNvSpPr txBox="1"/>
          <p:nvPr/>
        </p:nvSpPr>
        <p:spPr>
          <a:xfrm>
            <a:off x="1960955" y="4636744"/>
            <a:ext cx="1576897" cy="338554"/>
          </a:xfrm>
          <a:prstGeom prst="rect">
            <a:avLst/>
          </a:prstGeom>
          <a:solidFill>
            <a:schemeClr val="bg1"/>
          </a:solidFill>
        </p:spPr>
        <p:txBody>
          <a:bodyPr wrap="square" rtlCol="0">
            <a:spAutoFit/>
          </a:bodyPr>
          <a:lstStyle/>
          <a:p>
            <a:pPr algn="ctr"/>
            <a:r>
              <a:rPr lang="en-US" sz="1600" dirty="0">
                <a:latin typeface="Arial" panose="020B0604020202020204" pitchFamily="34" charset="0"/>
                <a:cs typeface="Arial" panose="020B0604020202020204" pitchFamily="34" charset="0"/>
              </a:rPr>
              <a:t>RDA1 (15.4%)</a:t>
            </a:r>
          </a:p>
        </p:txBody>
      </p:sp>
      <p:sp>
        <p:nvSpPr>
          <p:cNvPr id="73" name="TextBox 72">
            <a:extLst>
              <a:ext uri="{FF2B5EF4-FFF2-40B4-BE49-F238E27FC236}">
                <a16:creationId xmlns:a16="http://schemas.microsoft.com/office/drawing/2014/main" id="{A42A65F8-5AC5-4C39-A4B1-2BC9CAED9026}"/>
              </a:ext>
            </a:extLst>
          </p:cNvPr>
          <p:cNvSpPr txBox="1"/>
          <p:nvPr/>
        </p:nvSpPr>
        <p:spPr>
          <a:xfrm>
            <a:off x="384977" y="4164112"/>
            <a:ext cx="45457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-1.0</a:t>
            </a:r>
          </a:p>
        </p:txBody>
      </p:sp>
      <p:sp>
        <p:nvSpPr>
          <p:cNvPr id="40" name="TextBox 39">
            <a:extLst>
              <a:ext uri="{FF2B5EF4-FFF2-40B4-BE49-F238E27FC236}">
                <a16:creationId xmlns:a16="http://schemas.microsoft.com/office/drawing/2014/main" id="{3E4584BD-0A94-475C-808F-BEC9A5090566}"/>
              </a:ext>
            </a:extLst>
          </p:cNvPr>
          <p:cNvSpPr txBox="1"/>
          <p:nvPr/>
        </p:nvSpPr>
        <p:spPr>
          <a:xfrm>
            <a:off x="646648" y="2030279"/>
            <a:ext cx="210411" cy="261610"/>
          </a:xfrm>
          <a:prstGeom prst="rect">
            <a:avLst/>
          </a:prstGeom>
          <a:solidFill>
            <a:schemeClr val="bg1"/>
          </a:solidFill>
        </p:spPr>
        <p:txBody>
          <a:bodyPr wrap="square" rtlCol="0">
            <a:spAutoFit/>
          </a:bodyPr>
          <a:lstStyle/>
          <a:p>
            <a:pPr algn="r"/>
            <a:r>
              <a:rPr lang="en-US" sz="1050" dirty="0">
                <a:latin typeface="Arial" panose="020B0604020202020204" pitchFamily="34" charset="0"/>
                <a:cs typeface="Arial" panose="020B0604020202020204" pitchFamily="34" charset="0"/>
              </a:rPr>
              <a:t>0</a:t>
            </a:r>
          </a:p>
        </p:txBody>
      </p:sp>
      <p:sp>
        <p:nvSpPr>
          <p:cNvPr id="70" name="TextBox 69">
            <a:extLst>
              <a:ext uri="{FF2B5EF4-FFF2-40B4-BE49-F238E27FC236}">
                <a16:creationId xmlns:a16="http://schemas.microsoft.com/office/drawing/2014/main" id="{F89E3B28-2FC1-4D3E-B4CB-49A335C43CA9}"/>
              </a:ext>
            </a:extLst>
          </p:cNvPr>
          <p:cNvSpPr txBox="1"/>
          <p:nvPr/>
        </p:nvSpPr>
        <p:spPr>
          <a:xfrm rot="16200000">
            <a:off x="-332211" y="2031435"/>
            <a:ext cx="1657518" cy="338554"/>
          </a:xfrm>
          <a:prstGeom prst="rect">
            <a:avLst/>
          </a:prstGeom>
          <a:solidFill>
            <a:schemeClr val="bg1"/>
          </a:solidFill>
        </p:spPr>
        <p:txBody>
          <a:bodyPr wrap="square" rtlCol="0">
            <a:spAutoFit/>
          </a:bodyPr>
          <a:lstStyle/>
          <a:p>
            <a:pPr algn="ctr"/>
            <a:r>
              <a:rPr lang="en-US" sz="1600" dirty="0">
                <a:latin typeface="Arial" panose="020B0604020202020204" pitchFamily="34" charset="0"/>
                <a:cs typeface="Arial" panose="020B0604020202020204" pitchFamily="34" charset="0"/>
              </a:rPr>
              <a:t>PC1 (16.5%)</a:t>
            </a:r>
          </a:p>
        </p:txBody>
      </p:sp>
      <p:sp>
        <p:nvSpPr>
          <p:cNvPr id="43" name="Rectangle 42">
            <a:extLst>
              <a:ext uri="{FF2B5EF4-FFF2-40B4-BE49-F238E27FC236}">
                <a16:creationId xmlns:a16="http://schemas.microsoft.com/office/drawing/2014/main" id="{03552157-9C0D-4E8B-BF82-AD654DA4B9F3}"/>
              </a:ext>
            </a:extLst>
          </p:cNvPr>
          <p:cNvSpPr/>
          <p:nvPr/>
        </p:nvSpPr>
        <p:spPr>
          <a:xfrm>
            <a:off x="161508" y="304680"/>
            <a:ext cx="4814929" cy="463874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a:extLst>
              <a:ext uri="{FF2B5EF4-FFF2-40B4-BE49-F238E27FC236}">
                <a16:creationId xmlns:a16="http://schemas.microsoft.com/office/drawing/2014/main" id="{D7C9B562-4777-4260-8915-F96DC4DEEAD2}"/>
              </a:ext>
            </a:extLst>
          </p:cNvPr>
          <p:cNvSpPr txBox="1"/>
          <p:nvPr/>
        </p:nvSpPr>
        <p:spPr>
          <a:xfrm>
            <a:off x="2539581" y="4455782"/>
            <a:ext cx="454576" cy="246221"/>
          </a:xfrm>
          <a:prstGeom prst="rect">
            <a:avLst/>
          </a:prstGeom>
          <a:solidFill>
            <a:schemeClr val="bg1"/>
          </a:solidFill>
        </p:spPr>
        <p:txBody>
          <a:bodyPr wrap="square" rtlCol="0">
            <a:spAutoFit/>
          </a:bodyPr>
          <a:lstStyle/>
          <a:p>
            <a:pPr algn="ctr"/>
            <a:r>
              <a:rPr lang="en-US" sz="1000" dirty="0">
                <a:latin typeface="Arial" panose="020B0604020202020204" pitchFamily="34" charset="0"/>
                <a:cs typeface="Arial" panose="020B0604020202020204" pitchFamily="34" charset="0"/>
              </a:rPr>
              <a:t>0.0</a:t>
            </a:r>
          </a:p>
        </p:txBody>
      </p:sp>
      <p:sp>
        <p:nvSpPr>
          <p:cNvPr id="58" name="Oval 57">
            <a:extLst>
              <a:ext uri="{FF2B5EF4-FFF2-40B4-BE49-F238E27FC236}">
                <a16:creationId xmlns:a16="http://schemas.microsoft.com/office/drawing/2014/main" id="{74B3C1D7-7C65-43F2-9991-1AE4AE26BEE3}"/>
              </a:ext>
            </a:extLst>
          </p:cNvPr>
          <p:cNvSpPr/>
          <p:nvPr/>
        </p:nvSpPr>
        <p:spPr>
          <a:xfrm>
            <a:off x="3048504" y="2842907"/>
            <a:ext cx="163029" cy="169524"/>
          </a:xfrm>
          <a:prstGeom prst="ellipse">
            <a:avLst/>
          </a:prstGeom>
          <a:solidFill>
            <a:srgbClr val="55BA7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0126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45598D9F-51F1-4B28-B067-6452676E1497}"/>
              </a:ext>
            </a:extLst>
          </p:cNvPr>
          <p:cNvPicPr>
            <a:picLocks noChangeAspect="1"/>
          </p:cNvPicPr>
          <p:nvPr/>
        </p:nvPicPr>
        <p:blipFill rotWithShape="1">
          <a:blip r:embed="rId2"/>
          <a:srcRect r="16246"/>
          <a:stretch/>
        </p:blipFill>
        <p:spPr>
          <a:xfrm>
            <a:off x="678689" y="570446"/>
            <a:ext cx="4589597" cy="4566538"/>
          </a:xfrm>
          <a:prstGeom prst="rect">
            <a:avLst/>
          </a:prstGeom>
        </p:spPr>
      </p:pic>
      <p:pic>
        <p:nvPicPr>
          <p:cNvPr id="9" name="Picture 8">
            <a:extLst>
              <a:ext uri="{FF2B5EF4-FFF2-40B4-BE49-F238E27FC236}">
                <a16:creationId xmlns:a16="http://schemas.microsoft.com/office/drawing/2014/main" id="{B02DA03C-44B4-4FE2-8F14-6DB5F34FFA9E}"/>
              </a:ext>
            </a:extLst>
          </p:cNvPr>
          <p:cNvPicPr>
            <a:picLocks noChangeAspect="1"/>
          </p:cNvPicPr>
          <p:nvPr/>
        </p:nvPicPr>
        <p:blipFill>
          <a:blip r:embed="rId3"/>
          <a:stretch>
            <a:fillRect/>
          </a:stretch>
        </p:blipFill>
        <p:spPr>
          <a:xfrm>
            <a:off x="9440308" y="4506866"/>
            <a:ext cx="2729786" cy="2274822"/>
          </a:xfrm>
          <a:prstGeom prst="rect">
            <a:avLst/>
          </a:prstGeom>
        </p:spPr>
      </p:pic>
      <p:graphicFrame>
        <p:nvGraphicFramePr>
          <p:cNvPr id="11" name="Table 10">
            <a:extLst>
              <a:ext uri="{FF2B5EF4-FFF2-40B4-BE49-F238E27FC236}">
                <a16:creationId xmlns:a16="http://schemas.microsoft.com/office/drawing/2014/main" id="{7C65DAE3-D4C7-44D7-907E-2D4A2D5DC796}"/>
              </a:ext>
            </a:extLst>
          </p:cNvPr>
          <p:cNvGraphicFramePr>
            <a:graphicFrameLocks noGrp="1"/>
          </p:cNvGraphicFramePr>
          <p:nvPr>
            <p:extLst>
              <p:ext uri="{D42A27DB-BD31-4B8C-83A1-F6EECF244321}">
                <p14:modId xmlns:p14="http://schemas.microsoft.com/office/powerpoint/2010/main" val="2692158561"/>
              </p:ext>
            </p:extLst>
          </p:nvPr>
        </p:nvGraphicFramePr>
        <p:xfrm>
          <a:off x="7454542" y="850900"/>
          <a:ext cx="3517901" cy="1678305"/>
        </p:xfrm>
        <a:graphic>
          <a:graphicData uri="http://schemas.openxmlformats.org/drawingml/2006/table">
            <a:tbl>
              <a:tblPr>
                <a:tableStyleId>{5C22544A-7EE6-4342-B048-85BDC9FD1C3A}</a:tableStyleId>
              </a:tblPr>
              <a:tblGrid>
                <a:gridCol w="875510">
                  <a:extLst>
                    <a:ext uri="{9D8B030D-6E8A-4147-A177-3AD203B41FA5}">
                      <a16:colId xmlns:a16="http://schemas.microsoft.com/office/drawing/2014/main" val="2711251743"/>
                    </a:ext>
                  </a:extLst>
                </a:gridCol>
                <a:gridCol w="713731">
                  <a:extLst>
                    <a:ext uri="{9D8B030D-6E8A-4147-A177-3AD203B41FA5}">
                      <a16:colId xmlns:a16="http://schemas.microsoft.com/office/drawing/2014/main" val="2617728875"/>
                    </a:ext>
                  </a:extLst>
                </a:gridCol>
                <a:gridCol w="786690">
                  <a:extLst>
                    <a:ext uri="{9D8B030D-6E8A-4147-A177-3AD203B41FA5}">
                      <a16:colId xmlns:a16="http://schemas.microsoft.com/office/drawing/2014/main" val="1570215135"/>
                    </a:ext>
                  </a:extLst>
                </a:gridCol>
                <a:gridCol w="735936">
                  <a:extLst>
                    <a:ext uri="{9D8B030D-6E8A-4147-A177-3AD203B41FA5}">
                      <a16:colId xmlns:a16="http://schemas.microsoft.com/office/drawing/2014/main" val="1202510218"/>
                    </a:ext>
                  </a:extLst>
                </a:gridCol>
                <a:gridCol w="406034">
                  <a:extLst>
                    <a:ext uri="{9D8B030D-6E8A-4147-A177-3AD203B41FA5}">
                      <a16:colId xmlns:a16="http://schemas.microsoft.com/office/drawing/2014/main" val="1879300854"/>
                    </a:ext>
                  </a:extLst>
                </a:gridCol>
              </a:tblGrid>
              <a:tr h="219075">
                <a:tc>
                  <a:txBody>
                    <a:bodyPr/>
                    <a:lstStyle/>
                    <a:p>
                      <a:pPr algn="l" fontAlgn="b"/>
                      <a:r>
                        <a:rPr lang="en-US" sz="1100" u="none" strike="noStrike">
                          <a:effectLst/>
                        </a:rPr>
                        <a:t>Predictor</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axis1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axis2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R</a:t>
                      </a:r>
                      <a:r>
                        <a:rPr lang="en-US" sz="1100" u="none" strike="noStrike" baseline="30000">
                          <a:effectLst/>
                        </a:rPr>
                        <a:t>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p-value</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56548559"/>
                  </a:ext>
                </a:extLst>
              </a:tr>
              <a:tr h="190500">
                <a:tc>
                  <a:txBody>
                    <a:bodyPr/>
                    <a:lstStyle/>
                    <a:p>
                      <a:pPr algn="l" fontAlgn="b"/>
                      <a:r>
                        <a:rPr lang="en-US" sz="1100" u="none" strike="noStrike" dirty="0">
                          <a:effectLst/>
                          <a:highlight>
                            <a:srgbClr val="FFFF00"/>
                          </a:highlight>
                        </a:rPr>
                        <a:t>AP</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-0.9997573</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a:effectLst/>
                          <a:highlight>
                            <a:srgbClr val="FFFF00"/>
                          </a:highlight>
                        </a:rPr>
                        <a:t>0.02203034</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a:effectLst/>
                          <a:highlight>
                            <a:srgbClr val="FFFF00"/>
                          </a:highlight>
                        </a:rPr>
                        <a:t>0.97630889</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a:effectLst/>
                          <a:highlight>
                            <a:srgbClr val="FFFF00"/>
                          </a:highlight>
                        </a:rPr>
                        <a:t>0.001</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4230071037"/>
                  </a:ext>
                </a:extLst>
              </a:tr>
              <a:tr h="190500">
                <a:tc>
                  <a:txBody>
                    <a:bodyPr/>
                    <a:lstStyle/>
                    <a:p>
                      <a:pPr algn="l" fontAlgn="b"/>
                      <a:r>
                        <a:rPr lang="en-US" sz="1100" u="none" strike="noStrike">
                          <a:effectLst/>
                          <a:highlight>
                            <a:srgbClr val="FFFF00"/>
                          </a:highlight>
                        </a:rPr>
                        <a:t>log.cond</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0.9947189</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0.10263696</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0.71112442</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0.01</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3484175352"/>
                  </a:ext>
                </a:extLst>
              </a:tr>
              <a:tr h="190500">
                <a:tc>
                  <a:txBody>
                    <a:bodyPr/>
                    <a:lstStyle/>
                    <a:p>
                      <a:pPr algn="l" fontAlgn="b"/>
                      <a:r>
                        <a:rPr lang="en-US" sz="1100" u="none" strike="noStrike">
                          <a:effectLst/>
                        </a:rPr>
                        <a:t>Rosgen.Index</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-0.2220796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-0.97502853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0.07441911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0.766</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99689706"/>
                  </a:ext>
                </a:extLst>
              </a:tr>
              <a:tr h="190500">
                <a:tc>
                  <a:txBody>
                    <a:bodyPr/>
                    <a:lstStyle/>
                    <a:p>
                      <a:pPr algn="l" fontAlgn="b"/>
                      <a:r>
                        <a:rPr lang="en-US" sz="1100" u="none" strike="noStrike">
                          <a:effectLst/>
                        </a:rPr>
                        <a:t>canopy</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0.6974804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0.7166039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0.54993554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0.069</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310289648"/>
                  </a:ext>
                </a:extLst>
              </a:tr>
              <a:tr h="190500">
                <a:tc>
                  <a:txBody>
                    <a:bodyPr/>
                    <a:lstStyle/>
                    <a:p>
                      <a:pPr algn="l" fontAlgn="b"/>
                      <a:r>
                        <a:rPr lang="en-US" sz="1100" u="none" strike="noStrike">
                          <a:effectLst/>
                        </a:rPr>
                        <a:t>NH4.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0.8878623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0.46010922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0.24973926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0.362</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371070959"/>
                  </a:ext>
                </a:extLst>
              </a:tr>
              <a:tr h="190500">
                <a:tc>
                  <a:txBody>
                    <a:bodyPr/>
                    <a:lstStyle/>
                    <a:p>
                      <a:pPr algn="l" fontAlgn="b"/>
                      <a:r>
                        <a:rPr lang="en-US" sz="1100" u="none" strike="noStrike" dirty="0" err="1">
                          <a:effectLst/>
                        </a:rPr>
                        <a:t>flash.index</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-0.3886091</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-0.92140273</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0.02211306</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0.932</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32270890"/>
                  </a:ext>
                </a:extLst>
              </a:tr>
              <a:tr h="190500">
                <a:tc>
                  <a:txBody>
                    <a:bodyPr/>
                    <a:lstStyle/>
                    <a:p>
                      <a:pPr algn="l" fontAlgn="b"/>
                      <a:r>
                        <a:rPr lang="en-US" sz="1100" u="none" strike="noStrike">
                          <a:effectLst/>
                        </a:rPr>
                        <a:t>LFPP</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0.4940106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0.86945586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0.17072192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0.512</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812090035"/>
                  </a:ext>
                </a:extLst>
              </a:tr>
            </a:tbl>
          </a:graphicData>
        </a:graphic>
      </p:graphicFrame>
      <p:sp>
        <p:nvSpPr>
          <p:cNvPr id="12" name="TextBox 11">
            <a:extLst>
              <a:ext uri="{FF2B5EF4-FFF2-40B4-BE49-F238E27FC236}">
                <a16:creationId xmlns:a16="http://schemas.microsoft.com/office/drawing/2014/main" id="{968EB23F-E730-40C9-B719-1779361C61DD}"/>
              </a:ext>
            </a:extLst>
          </p:cNvPr>
          <p:cNvSpPr txBox="1"/>
          <p:nvPr/>
        </p:nvSpPr>
        <p:spPr>
          <a:xfrm>
            <a:off x="246848" y="5577251"/>
            <a:ext cx="8953500" cy="2308324"/>
          </a:xfrm>
          <a:prstGeom prst="rect">
            <a:avLst/>
          </a:prstGeom>
          <a:noFill/>
        </p:spPr>
        <p:txBody>
          <a:bodyPr wrap="square">
            <a:spAutoFit/>
          </a:bodyPr>
          <a:lstStyle/>
          <a:p>
            <a:r>
              <a:rPr lang="en-US" dirty="0"/>
              <a:t>Redundancy Analysis : Hellinger-transformed invertebrate community matrix</a:t>
            </a:r>
          </a:p>
          <a:p>
            <a:r>
              <a:rPr lang="en-US" dirty="0"/>
              <a:t>	Constrained by Annual Precipitation</a:t>
            </a:r>
          </a:p>
          <a:p>
            <a:endParaRPr lang="en-US" dirty="0"/>
          </a:p>
          <a:p>
            <a:r>
              <a:rPr lang="en-US" dirty="0"/>
              <a:t>Sites are colored by annual precipitation (cm/year)</a:t>
            </a:r>
          </a:p>
          <a:p>
            <a:endParaRPr lang="en-US" dirty="0"/>
          </a:p>
          <a:p>
            <a:r>
              <a:rPr lang="en-US" dirty="0"/>
              <a:t>Arrows: Environmental predictors are interpreted as arrows generated by maximum correlation in ordination space (see table for correlation outputs). Black arrows indicate statistically significant correlations.</a:t>
            </a:r>
          </a:p>
        </p:txBody>
      </p:sp>
      <p:sp>
        <p:nvSpPr>
          <p:cNvPr id="14" name="TextBox 13">
            <a:extLst>
              <a:ext uri="{FF2B5EF4-FFF2-40B4-BE49-F238E27FC236}">
                <a16:creationId xmlns:a16="http://schemas.microsoft.com/office/drawing/2014/main" id="{8A8ED98E-AB99-4405-96B4-1136ACFC83C6}"/>
              </a:ext>
            </a:extLst>
          </p:cNvPr>
          <p:cNvSpPr txBox="1"/>
          <p:nvPr/>
        </p:nvSpPr>
        <p:spPr>
          <a:xfrm>
            <a:off x="1362707" y="1964133"/>
            <a:ext cx="127879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Precipitation</a:t>
            </a:r>
          </a:p>
        </p:txBody>
      </p:sp>
      <p:sp>
        <p:nvSpPr>
          <p:cNvPr id="15" name="TextBox 14">
            <a:extLst>
              <a:ext uri="{FF2B5EF4-FFF2-40B4-BE49-F238E27FC236}">
                <a16:creationId xmlns:a16="http://schemas.microsoft.com/office/drawing/2014/main" id="{5AB4B0B4-F30C-470E-B6BB-6FB746F1E09B}"/>
              </a:ext>
            </a:extLst>
          </p:cNvPr>
          <p:cNvSpPr txBox="1"/>
          <p:nvPr/>
        </p:nvSpPr>
        <p:spPr>
          <a:xfrm>
            <a:off x="1481490" y="3631319"/>
            <a:ext cx="127879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Flash Index</a:t>
            </a:r>
          </a:p>
        </p:txBody>
      </p:sp>
      <p:sp>
        <p:nvSpPr>
          <p:cNvPr id="16" name="TextBox 15">
            <a:extLst>
              <a:ext uri="{FF2B5EF4-FFF2-40B4-BE49-F238E27FC236}">
                <a16:creationId xmlns:a16="http://schemas.microsoft.com/office/drawing/2014/main" id="{654687C2-5DA4-46C0-AEA8-CA355ADD2B24}"/>
              </a:ext>
            </a:extLst>
          </p:cNvPr>
          <p:cNvSpPr txBox="1"/>
          <p:nvPr/>
        </p:nvSpPr>
        <p:spPr>
          <a:xfrm>
            <a:off x="3923398" y="1203697"/>
            <a:ext cx="127879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Canopy</a:t>
            </a:r>
          </a:p>
        </p:txBody>
      </p:sp>
      <p:sp>
        <p:nvSpPr>
          <p:cNvPr id="17" name="TextBox 16">
            <a:extLst>
              <a:ext uri="{FF2B5EF4-FFF2-40B4-BE49-F238E27FC236}">
                <a16:creationId xmlns:a16="http://schemas.microsoft.com/office/drawing/2014/main" id="{B95DB911-EA14-49FC-9A6B-6CE642A3927B}"/>
              </a:ext>
            </a:extLst>
          </p:cNvPr>
          <p:cNvSpPr txBox="1"/>
          <p:nvPr/>
        </p:nvSpPr>
        <p:spPr>
          <a:xfrm>
            <a:off x="3285439" y="773549"/>
            <a:ext cx="1491652"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Low Flow Pulse %</a:t>
            </a:r>
          </a:p>
        </p:txBody>
      </p:sp>
      <p:sp>
        <p:nvSpPr>
          <p:cNvPr id="18" name="TextBox 17">
            <a:extLst>
              <a:ext uri="{FF2B5EF4-FFF2-40B4-BE49-F238E27FC236}">
                <a16:creationId xmlns:a16="http://schemas.microsoft.com/office/drawing/2014/main" id="{A6F2EAAE-36AF-43C7-ACDE-EC7EFB78E59A}"/>
              </a:ext>
            </a:extLst>
          </p:cNvPr>
          <p:cNvSpPr txBox="1"/>
          <p:nvPr/>
        </p:nvSpPr>
        <p:spPr>
          <a:xfrm>
            <a:off x="4092206" y="1457990"/>
            <a:ext cx="127879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NH</a:t>
            </a:r>
            <a:r>
              <a:rPr lang="en-US" sz="1200" baseline="-25000" dirty="0">
                <a:latin typeface="Arial" panose="020B0604020202020204" pitchFamily="34" charset="0"/>
                <a:cs typeface="Arial" panose="020B0604020202020204" pitchFamily="34" charset="0"/>
              </a:rPr>
              <a:t>4</a:t>
            </a:r>
            <a:r>
              <a:rPr lang="en-US" sz="1200" baseline="30000" dirty="0">
                <a:latin typeface="Arial" panose="020B0604020202020204" pitchFamily="34" charset="0"/>
                <a:cs typeface="Arial" panose="020B0604020202020204" pitchFamily="34" charset="0"/>
              </a:rPr>
              <a:t>+</a:t>
            </a:r>
          </a:p>
        </p:txBody>
      </p:sp>
      <p:sp>
        <p:nvSpPr>
          <p:cNvPr id="19" name="TextBox 18">
            <a:extLst>
              <a:ext uri="{FF2B5EF4-FFF2-40B4-BE49-F238E27FC236}">
                <a16:creationId xmlns:a16="http://schemas.microsoft.com/office/drawing/2014/main" id="{DD5373DC-E068-4497-A3D7-AB0B335D7E25}"/>
              </a:ext>
            </a:extLst>
          </p:cNvPr>
          <p:cNvSpPr txBox="1"/>
          <p:nvPr/>
        </p:nvSpPr>
        <p:spPr>
          <a:xfrm>
            <a:off x="2607261" y="3860347"/>
            <a:ext cx="1859045"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Channel Morphology</a:t>
            </a:r>
          </a:p>
        </p:txBody>
      </p:sp>
      <p:sp>
        <p:nvSpPr>
          <p:cNvPr id="20" name="TextBox 19">
            <a:extLst>
              <a:ext uri="{FF2B5EF4-FFF2-40B4-BE49-F238E27FC236}">
                <a16:creationId xmlns:a16="http://schemas.microsoft.com/office/drawing/2014/main" id="{F61198D3-1A06-4FAC-9F42-9E4022ED2F67}"/>
              </a:ext>
            </a:extLst>
          </p:cNvPr>
          <p:cNvSpPr txBox="1"/>
          <p:nvPr/>
        </p:nvSpPr>
        <p:spPr>
          <a:xfrm>
            <a:off x="3989496" y="1903088"/>
            <a:ext cx="127879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Conductivity</a:t>
            </a:r>
          </a:p>
        </p:txBody>
      </p:sp>
      <p:cxnSp>
        <p:nvCxnSpPr>
          <p:cNvPr id="21" name="Straight Arrow Connector 20">
            <a:extLst>
              <a:ext uri="{FF2B5EF4-FFF2-40B4-BE49-F238E27FC236}">
                <a16:creationId xmlns:a16="http://schemas.microsoft.com/office/drawing/2014/main" id="{A0038977-9A73-47B2-8B82-8989335562A7}"/>
              </a:ext>
            </a:extLst>
          </p:cNvPr>
          <p:cNvCxnSpPr>
            <a:cxnSpLocks/>
          </p:cNvCxnSpPr>
          <p:nvPr/>
        </p:nvCxnSpPr>
        <p:spPr>
          <a:xfrm flipH="1">
            <a:off x="2969511" y="2311830"/>
            <a:ext cx="304207" cy="1414272"/>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1F9D7A7D-E8FF-4C76-99AD-04BE415459EF}"/>
              </a:ext>
            </a:extLst>
          </p:cNvPr>
          <p:cNvCxnSpPr>
            <a:cxnSpLocks/>
          </p:cNvCxnSpPr>
          <p:nvPr/>
        </p:nvCxnSpPr>
        <p:spPr>
          <a:xfrm flipH="1">
            <a:off x="2729011" y="2320174"/>
            <a:ext cx="544705" cy="1305238"/>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5DBF7641-0A59-4690-AC6B-77E2944C649E}"/>
              </a:ext>
            </a:extLst>
          </p:cNvPr>
          <p:cNvCxnSpPr>
            <a:cxnSpLocks/>
          </p:cNvCxnSpPr>
          <p:nvPr/>
        </p:nvCxnSpPr>
        <p:spPr>
          <a:xfrm flipV="1">
            <a:off x="3251625" y="1621370"/>
            <a:ext cx="1258264" cy="689631"/>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A0BA751C-D74D-44B9-BFE6-E52664944A65}"/>
              </a:ext>
            </a:extLst>
          </p:cNvPr>
          <p:cNvCxnSpPr>
            <a:cxnSpLocks/>
          </p:cNvCxnSpPr>
          <p:nvPr/>
        </p:nvCxnSpPr>
        <p:spPr>
          <a:xfrm flipV="1">
            <a:off x="3273716" y="1278695"/>
            <a:ext cx="978787" cy="1028965"/>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2E9261BB-269E-499D-8EE0-0404AE7B5BC5}"/>
              </a:ext>
            </a:extLst>
          </p:cNvPr>
          <p:cNvCxnSpPr>
            <a:cxnSpLocks/>
          </p:cNvCxnSpPr>
          <p:nvPr/>
        </p:nvCxnSpPr>
        <p:spPr>
          <a:xfrm flipV="1">
            <a:off x="3256455" y="1111161"/>
            <a:ext cx="711656" cy="1218143"/>
          </a:xfrm>
          <a:prstGeom prst="straightConnector1">
            <a:avLst/>
          </a:prstGeom>
          <a:ln w="28575">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9FFA8CA-E521-4B54-AD8F-F79050AD5580}"/>
              </a:ext>
            </a:extLst>
          </p:cNvPr>
          <p:cNvCxnSpPr>
            <a:cxnSpLocks/>
          </p:cNvCxnSpPr>
          <p:nvPr/>
        </p:nvCxnSpPr>
        <p:spPr>
          <a:xfrm flipV="1">
            <a:off x="3273716" y="2178241"/>
            <a:ext cx="1357146" cy="13119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33D947A6-1604-41A7-B6BE-EACE4D8C82C9}"/>
              </a:ext>
            </a:extLst>
          </p:cNvPr>
          <p:cNvCxnSpPr>
            <a:cxnSpLocks/>
          </p:cNvCxnSpPr>
          <p:nvPr/>
        </p:nvCxnSpPr>
        <p:spPr>
          <a:xfrm flipH="1" flipV="1">
            <a:off x="1787069" y="2279788"/>
            <a:ext cx="1486649" cy="3204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57DB1337-E024-4315-8A96-3C1312F3EAE8}"/>
              </a:ext>
            </a:extLst>
          </p:cNvPr>
          <p:cNvSpPr/>
          <p:nvPr/>
        </p:nvSpPr>
        <p:spPr>
          <a:xfrm>
            <a:off x="3887523" y="4403171"/>
            <a:ext cx="143742" cy="145034"/>
          </a:xfrm>
          <a:prstGeom prst="ellipse">
            <a:avLst/>
          </a:prstGeom>
          <a:solidFill>
            <a:srgbClr val="7AD1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7370A927-A89D-4EA5-842E-C373BA6E1589}"/>
              </a:ext>
            </a:extLst>
          </p:cNvPr>
          <p:cNvSpPr/>
          <p:nvPr/>
        </p:nvSpPr>
        <p:spPr>
          <a:xfrm>
            <a:off x="1390431" y="2669977"/>
            <a:ext cx="163029" cy="169524"/>
          </a:xfrm>
          <a:prstGeom prst="ellipse">
            <a:avLst/>
          </a:prstGeom>
          <a:solidFill>
            <a:srgbClr val="461E6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56AD0244-87A5-4751-966B-73E025AE689C}"/>
              </a:ext>
            </a:extLst>
          </p:cNvPr>
          <p:cNvSpPr/>
          <p:nvPr/>
        </p:nvSpPr>
        <p:spPr>
          <a:xfrm>
            <a:off x="1449639" y="2752661"/>
            <a:ext cx="163029" cy="169524"/>
          </a:xfrm>
          <a:prstGeom prst="ellipse">
            <a:avLst/>
          </a:prstGeom>
          <a:solidFill>
            <a:srgbClr val="461E6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367A9CA9-1204-451E-ADC0-3D184AEE2BAD}"/>
              </a:ext>
            </a:extLst>
          </p:cNvPr>
          <p:cNvSpPr/>
          <p:nvPr/>
        </p:nvSpPr>
        <p:spPr>
          <a:xfrm>
            <a:off x="2660838" y="1278695"/>
            <a:ext cx="163029" cy="169524"/>
          </a:xfrm>
          <a:prstGeom prst="ellipse">
            <a:avLst/>
          </a:prstGeom>
          <a:solidFill>
            <a:srgbClr val="256F8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5663F5C6-C643-49DD-A5BD-38AF8027F8F4}"/>
              </a:ext>
            </a:extLst>
          </p:cNvPr>
          <p:cNvSpPr/>
          <p:nvPr/>
        </p:nvSpPr>
        <p:spPr>
          <a:xfrm>
            <a:off x="2444232" y="752119"/>
            <a:ext cx="163029" cy="169524"/>
          </a:xfrm>
          <a:prstGeom prst="ellipse">
            <a:avLst/>
          </a:prstGeom>
          <a:solidFill>
            <a:srgbClr val="356A8C"/>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87533FFB-DE5A-42C3-8D4D-CE135D008E36}"/>
              </a:ext>
            </a:extLst>
          </p:cNvPr>
          <p:cNvSpPr/>
          <p:nvPr/>
        </p:nvSpPr>
        <p:spPr>
          <a:xfrm>
            <a:off x="3909110" y="1563601"/>
            <a:ext cx="163029" cy="169524"/>
          </a:xfrm>
          <a:prstGeom prst="ellipse">
            <a:avLst/>
          </a:prstGeom>
          <a:solidFill>
            <a:srgbClr val="71CB5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466E3A37-09FC-4DA8-AAAF-3509E1DBD2B0}"/>
              </a:ext>
            </a:extLst>
          </p:cNvPr>
          <p:cNvSpPr/>
          <p:nvPr/>
        </p:nvSpPr>
        <p:spPr>
          <a:xfrm>
            <a:off x="4302934" y="1077545"/>
            <a:ext cx="163029" cy="169524"/>
          </a:xfrm>
          <a:prstGeom prst="ellipse">
            <a:avLst/>
          </a:prstGeom>
          <a:solidFill>
            <a:srgbClr val="FDE72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4C418B7B-2CCD-4F46-B70E-D9EBAD74433F}"/>
              </a:ext>
            </a:extLst>
          </p:cNvPr>
          <p:cNvSpPr/>
          <p:nvPr/>
        </p:nvSpPr>
        <p:spPr>
          <a:xfrm>
            <a:off x="4835816" y="2290187"/>
            <a:ext cx="163029" cy="169524"/>
          </a:xfrm>
          <a:prstGeom prst="ellipse">
            <a:avLst/>
          </a:prstGeom>
          <a:solidFill>
            <a:srgbClr val="FDE72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2E1F377C-84A1-46FF-9ABC-3ABCE56D4482}"/>
              </a:ext>
            </a:extLst>
          </p:cNvPr>
          <p:cNvSpPr/>
          <p:nvPr/>
        </p:nvSpPr>
        <p:spPr>
          <a:xfrm>
            <a:off x="3453018" y="3119317"/>
            <a:ext cx="163029" cy="169524"/>
          </a:xfrm>
          <a:prstGeom prst="ellipse">
            <a:avLst/>
          </a:prstGeom>
          <a:solidFill>
            <a:srgbClr val="55BA7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8D668C62-DB41-4BEE-9523-A9EAD7C9384F}"/>
              </a:ext>
            </a:extLst>
          </p:cNvPr>
          <p:cNvSpPr/>
          <p:nvPr/>
        </p:nvSpPr>
        <p:spPr>
          <a:xfrm>
            <a:off x="2799537" y="3240020"/>
            <a:ext cx="163029" cy="169524"/>
          </a:xfrm>
          <a:prstGeom prst="ellipse">
            <a:avLst/>
          </a:prstGeom>
          <a:solidFill>
            <a:srgbClr val="279F8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88A3DE40-587A-4EF8-BD6C-2B33F798C3DB}"/>
              </a:ext>
            </a:extLst>
          </p:cNvPr>
          <p:cNvSpPr txBox="1"/>
          <p:nvPr/>
        </p:nvSpPr>
        <p:spPr>
          <a:xfrm>
            <a:off x="1881963" y="4709006"/>
            <a:ext cx="43592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55" name="TextBox 54">
            <a:extLst>
              <a:ext uri="{FF2B5EF4-FFF2-40B4-BE49-F238E27FC236}">
                <a16:creationId xmlns:a16="http://schemas.microsoft.com/office/drawing/2014/main" id="{213F33A4-46E2-47F3-A7B8-17C97D0EB1B8}"/>
              </a:ext>
            </a:extLst>
          </p:cNvPr>
          <p:cNvSpPr txBox="1"/>
          <p:nvPr/>
        </p:nvSpPr>
        <p:spPr>
          <a:xfrm>
            <a:off x="816468" y="3378720"/>
            <a:ext cx="43592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57" name="TextBox 56">
            <a:extLst>
              <a:ext uri="{FF2B5EF4-FFF2-40B4-BE49-F238E27FC236}">
                <a16:creationId xmlns:a16="http://schemas.microsoft.com/office/drawing/2014/main" id="{C926C07C-94B3-4EA8-85DC-083E5A77078A}"/>
              </a:ext>
            </a:extLst>
          </p:cNvPr>
          <p:cNvSpPr txBox="1"/>
          <p:nvPr/>
        </p:nvSpPr>
        <p:spPr>
          <a:xfrm>
            <a:off x="829097" y="1220553"/>
            <a:ext cx="435926" cy="261610"/>
          </a:xfrm>
          <a:prstGeom prst="rect">
            <a:avLst/>
          </a:prstGeom>
          <a:solidFill>
            <a:schemeClr val="bg1"/>
          </a:solidFill>
        </p:spPr>
        <p:txBody>
          <a:bodyPr wrap="square" rtlCol="0">
            <a:spAutoFit/>
          </a:bodyPr>
          <a:lstStyle/>
          <a:p>
            <a:r>
              <a:rPr lang="en-US" sz="1100" dirty="0">
                <a:latin typeface="Arial" panose="020B0604020202020204" pitchFamily="34" charset="0"/>
                <a:cs typeface="Arial" panose="020B0604020202020204" pitchFamily="34" charset="0"/>
              </a:rPr>
              <a:t>0.5</a:t>
            </a:r>
          </a:p>
        </p:txBody>
      </p:sp>
      <p:sp>
        <p:nvSpPr>
          <p:cNvPr id="58" name="TextBox 57">
            <a:extLst>
              <a:ext uri="{FF2B5EF4-FFF2-40B4-BE49-F238E27FC236}">
                <a16:creationId xmlns:a16="http://schemas.microsoft.com/office/drawing/2014/main" id="{7FAECCB6-58FF-4A14-BCB8-4D4590F6C4FB}"/>
              </a:ext>
            </a:extLst>
          </p:cNvPr>
          <p:cNvSpPr txBox="1"/>
          <p:nvPr/>
        </p:nvSpPr>
        <p:spPr>
          <a:xfrm>
            <a:off x="4047474" y="4708123"/>
            <a:ext cx="43592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0.5</a:t>
            </a:r>
          </a:p>
        </p:txBody>
      </p:sp>
      <p:sp>
        <p:nvSpPr>
          <p:cNvPr id="59" name="TextBox 58">
            <a:extLst>
              <a:ext uri="{FF2B5EF4-FFF2-40B4-BE49-F238E27FC236}">
                <a16:creationId xmlns:a16="http://schemas.microsoft.com/office/drawing/2014/main" id="{7A18410F-309A-4B72-A160-0E2CA2DCD7B9}"/>
              </a:ext>
            </a:extLst>
          </p:cNvPr>
          <p:cNvSpPr txBox="1"/>
          <p:nvPr/>
        </p:nvSpPr>
        <p:spPr>
          <a:xfrm>
            <a:off x="2253159" y="4876313"/>
            <a:ext cx="1859045" cy="338554"/>
          </a:xfrm>
          <a:prstGeom prst="rect">
            <a:avLst/>
          </a:prstGeom>
          <a:solidFill>
            <a:schemeClr val="bg1"/>
          </a:solidFill>
        </p:spPr>
        <p:txBody>
          <a:bodyPr wrap="square" rtlCol="0">
            <a:spAutoFit/>
          </a:bodyPr>
          <a:lstStyle/>
          <a:p>
            <a:pPr algn="ctr"/>
            <a:r>
              <a:rPr lang="en-US" sz="1600" dirty="0">
                <a:latin typeface="Arial" panose="020B0604020202020204" pitchFamily="34" charset="0"/>
                <a:cs typeface="Arial" panose="020B0604020202020204" pitchFamily="34" charset="0"/>
              </a:rPr>
              <a:t>RDA1 (15.4%)</a:t>
            </a:r>
          </a:p>
        </p:txBody>
      </p:sp>
      <p:sp>
        <p:nvSpPr>
          <p:cNvPr id="61" name="TextBox 60">
            <a:extLst>
              <a:ext uri="{FF2B5EF4-FFF2-40B4-BE49-F238E27FC236}">
                <a16:creationId xmlns:a16="http://schemas.microsoft.com/office/drawing/2014/main" id="{877EF50B-587E-48CE-A19E-B58DA968AEAD}"/>
              </a:ext>
            </a:extLst>
          </p:cNvPr>
          <p:cNvSpPr txBox="1"/>
          <p:nvPr/>
        </p:nvSpPr>
        <p:spPr>
          <a:xfrm>
            <a:off x="836030" y="4446513"/>
            <a:ext cx="435926" cy="261610"/>
          </a:xfrm>
          <a:prstGeom prst="rect">
            <a:avLst/>
          </a:prstGeom>
          <a:solidFill>
            <a:schemeClr val="bg1"/>
          </a:solidFill>
        </p:spPr>
        <p:txBody>
          <a:bodyPr wrap="square" rtlCol="0">
            <a:spAutoFit/>
          </a:bodyPr>
          <a:lstStyle/>
          <a:p>
            <a:pPr algn="ctr"/>
            <a:r>
              <a:rPr lang="en-US" sz="1100" dirty="0">
                <a:latin typeface="Arial" panose="020B0604020202020204" pitchFamily="34" charset="0"/>
                <a:cs typeface="Arial" panose="020B0604020202020204" pitchFamily="34" charset="0"/>
              </a:rPr>
              <a:t>-1.0</a:t>
            </a:r>
          </a:p>
        </p:txBody>
      </p:sp>
      <p:pic>
        <p:nvPicPr>
          <p:cNvPr id="40" name="Picture 39">
            <a:extLst>
              <a:ext uri="{FF2B5EF4-FFF2-40B4-BE49-F238E27FC236}">
                <a16:creationId xmlns:a16="http://schemas.microsoft.com/office/drawing/2014/main" id="{DD7A01C1-3A39-47A5-877B-1A640B713F6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1321586" y="581495"/>
            <a:ext cx="919790" cy="919790"/>
          </a:xfrm>
          <a:prstGeom prst="rect">
            <a:avLst/>
          </a:prstGeom>
        </p:spPr>
      </p:pic>
      <p:sp>
        <p:nvSpPr>
          <p:cNvPr id="2" name="Rectangle 1">
            <a:extLst>
              <a:ext uri="{FF2B5EF4-FFF2-40B4-BE49-F238E27FC236}">
                <a16:creationId xmlns:a16="http://schemas.microsoft.com/office/drawing/2014/main" id="{2C8DB60E-0F98-4633-877D-1AE819D74E6A}"/>
              </a:ext>
            </a:extLst>
          </p:cNvPr>
          <p:cNvSpPr/>
          <p:nvPr/>
        </p:nvSpPr>
        <p:spPr>
          <a:xfrm>
            <a:off x="958322" y="1743618"/>
            <a:ext cx="109896" cy="14168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9BC20BEB-20D2-4929-9EDC-AD10D2F748D9}"/>
              </a:ext>
            </a:extLst>
          </p:cNvPr>
          <p:cNvSpPr txBox="1"/>
          <p:nvPr/>
        </p:nvSpPr>
        <p:spPr>
          <a:xfrm>
            <a:off x="836030" y="2321252"/>
            <a:ext cx="435926" cy="261610"/>
          </a:xfrm>
          <a:prstGeom prst="rect">
            <a:avLst/>
          </a:prstGeom>
          <a:solidFill>
            <a:schemeClr val="bg1"/>
          </a:solidFill>
        </p:spPr>
        <p:txBody>
          <a:bodyPr wrap="square" rtlCol="0">
            <a:spAutoFit/>
          </a:bodyPr>
          <a:lstStyle/>
          <a:p>
            <a:pPr algn="r"/>
            <a:r>
              <a:rPr lang="en-US" sz="1050" dirty="0">
                <a:latin typeface="Arial" panose="020B0604020202020204" pitchFamily="34" charset="0"/>
                <a:cs typeface="Arial" panose="020B0604020202020204" pitchFamily="34" charset="0"/>
              </a:rPr>
              <a:t>0</a:t>
            </a:r>
          </a:p>
        </p:txBody>
      </p:sp>
      <p:sp>
        <p:nvSpPr>
          <p:cNvPr id="70" name="TextBox 69">
            <a:extLst>
              <a:ext uri="{FF2B5EF4-FFF2-40B4-BE49-F238E27FC236}">
                <a16:creationId xmlns:a16="http://schemas.microsoft.com/office/drawing/2014/main" id="{016275E7-CA7A-4012-BC0C-04BCE3376B5D}"/>
              </a:ext>
            </a:extLst>
          </p:cNvPr>
          <p:cNvSpPr txBox="1"/>
          <p:nvPr/>
        </p:nvSpPr>
        <p:spPr>
          <a:xfrm rot="16200000">
            <a:off x="116854" y="2345640"/>
            <a:ext cx="1448336" cy="338554"/>
          </a:xfrm>
          <a:prstGeom prst="rect">
            <a:avLst/>
          </a:prstGeom>
          <a:solidFill>
            <a:schemeClr val="bg1"/>
          </a:solidFill>
        </p:spPr>
        <p:txBody>
          <a:bodyPr wrap="square" rtlCol="0">
            <a:spAutoFit/>
          </a:bodyPr>
          <a:lstStyle/>
          <a:p>
            <a:pPr algn="ctr"/>
            <a:r>
              <a:rPr lang="en-US" sz="1600" dirty="0">
                <a:latin typeface="Arial" panose="020B0604020202020204" pitchFamily="34" charset="0"/>
                <a:cs typeface="Arial" panose="020B0604020202020204" pitchFamily="34" charset="0"/>
              </a:rPr>
              <a:t>PC1 (16.5%)</a:t>
            </a:r>
          </a:p>
        </p:txBody>
      </p:sp>
      <p:cxnSp>
        <p:nvCxnSpPr>
          <p:cNvPr id="4" name="Straight Connector 3">
            <a:extLst>
              <a:ext uri="{FF2B5EF4-FFF2-40B4-BE49-F238E27FC236}">
                <a16:creationId xmlns:a16="http://schemas.microsoft.com/office/drawing/2014/main" id="{B78F14AB-4916-4778-B35B-8590F271EFB6}"/>
              </a:ext>
            </a:extLst>
          </p:cNvPr>
          <p:cNvCxnSpPr>
            <a:cxnSpLocks/>
          </p:cNvCxnSpPr>
          <p:nvPr/>
        </p:nvCxnSpPr>
        <p:spPr>
          <a:xfrm flipH="1">
            <a:off x="1352935" y="2304611"/>
            <a:ext cx="1546"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64C14C8B-F440-45D9-ABBC-92C7D2AC4040}"/>
              </a:ext>
            </a:extLst>
          </p:cNvPr>
          <p:cNvSpPr/>
          <p:nvPr/>
        </p:nvSpPr>
        <p:spPr>
          <a:xfrm>
            <a:off x="562046" y="545488"/>
            <a:ext cx="4814929" cy="463874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AFB7498B-12FE-4DF3-AFAF-CC33B4024794}"/>
              </a:ext>
            </a:extLst>
          </p:cNvPr>
          <p:cNvSpPr txBox="1"/>
          <p:nvPr/>
        </p:nvSpPr>
        <p:spPr>
          <a:xfrm>
            <a:off x="2964719" y="4693837"/>
            <a:ext cx="435926" cy="246221"/>
          </a:xfrm>
          <a:prstGeom prst="rect">
            <a:avLst/>
          </a:prstGeom>
          <a:solidFill>
            <a:schemeClr val="bg1"/>
          </a:solidFill>
        </p:spPr>
        <p:txBody>
          <a:bodyPr wrap="square" rtlCol="0">
            <a:spAutoFit/>
          </a:bodyPr>
          <a:lstStyle/>
          <a:p>
            <a:pPr algn="ctr"/>
            <a:r>
              <a:rPr lang="en-US" sz="1000" dirty="0">
                <a:latin typeface="Arial" panose="020B0604020202020204" pitchFamily="34" charset="0"/>
                <a:cs typeface="Arial" panose="020B0604020202020204" pitchFamily="34" charset="0"/>
              </a:rPr>
              <a:t>0.0</a:t>
            </a:r>
          </a:p>
        </p:txBody>
      </p:sp>
    </p:spTree>
    <p:extLst>
      <p:ext uri="{BB962C8B-B14F-4D97-AF65-F5344CB8AC3E}">
        <p14:creationId xmlns:p14="http://schemas.microsoft.com/office/powerpoint/2010/main" val="22789786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39AE34F-2BA3-4738-B14F-4F05182ECBC4}"/>
              </a:ext>
            </a:extLst>
          </p:cNvPr>
          <p:cNvPicPr>
            <a:picLocks noChangeAspect="1"/>
          </p:cNvPicPr>
          <p:nvPr/>
        </p:nvPicPr>
        <p:blipFill rotWithShape="1">
          <a:blip r:embed="rId2"/>
          <a:srcRect r="16754"/>
          <a:stretch/>
        </p:blipFill>
        <p:spPr>
          <a:xfrm>
            <a:off x="1" y="0"/>
            <a:ext cx="4818688" cy="4673600"/>
          </a:xfrm>
          <a:prstGeom prst="rect">
            <a:avLst/>
          </a:prstGeom>
        </p:spPr>
      </p:pic>
      <p:pic>
        <p:nvPicPr>
          <p:cNvPr id="3" name="Picture 2">
            <a:extLst>
              <a:ext uri="{FF2B5EF4-FFF2-40B4-BE49-F238E27FC236}">
                <a16:creationId xmlns:a16="http://schemas.microsoft.com/office/drawing/2014/main" id="{83480F8B-184D-4B6E-BD4F-883E6D18556D}"/>
              </a:ext>
            </a:extLst>
          </p:cNvPr>
          <p:cNvPicPr>
            <a:picLocks noChangeAspect="1"/>
          </p:cNvPicPr>
          <p:nvPr/>
        </p:nvPicPr>
        <p:blipFill>
          <a:blip r:embed="rId3"/>
          <a:stretch>
            <a:fillRect/>
          </a:stretch>
        </p:blipFill>
        <p:spPr>
          <a:xfrm>
            <a:off x="5330216" y="0"/>
            <a:ext cx="5712178" cy="4673600"/>
          </a:xfrm>
          <a:prstGeom prst="rect">
            <a:avLst/>
          </a:prstGeom>
        </p:spPr>
      </p:pic>
      <p:sp>
        <p:nvSpPr>
          <p:cNvPr id="20" name="TextBox 19">
            <a:extLst>
              <a:ext uri="{FF2B5EF4-FFF2-40B4-BE49-F238E27FC236}">
                <a16:creationId xmlns:a16="http://schemas.microsoft.com/office/drawing/2014/main" id="{1D08DD09-010C-4B29-91B0-8C606400482F}"/>
              </a:ext>
            </a:extLst>
          </p:cNvPr>
          <p:cNvSpPr txBox="1"/>
          <p:nvPr/>
        </p:nvSpPr>
        <p:spPr>
          <a:xfrm>
            <a:off x="129566" y="4673600"/>
            <a:ext cx="10401300" cy="1200329"/>
          </a:xfrm>
          <a:prstGeom prst="rect">
            <a:avLst/>
          </a:prstGeom>
          <a:noFill/>
        </p:spPr>
        <p:txBody>
          <a:bodyPr wrap="square" rtlCol="0">
            <a:spAutoFit/>
          </a:bodyPr>
          <a:lstStyle/>
          <a:p>
            <a:r>
              <a:rPr lang="en-US" dirty="0"/>
              <a:t>Fish community ordinations using Hellinger transformation and redundancy analysis. Dots represent sites with color determined by annual precipitation. Arrows represent fitted vectors for (A) environmental predictors and (C) species which can be visually interpreted based on their direction. Black arrows indicate statistically significant (</a:t>
            </a:r>
            <a:r>
              <a:rPr lang="en-US" i="1" dirty="0"/>
              <a:t>p</a:t>
            </a:r>
            <a:r>
              <a:rPr lang="en-US" dirty="0"/>
              <a:t>-value &lt; 0.05) correlations. Only significant species vectors were plotted to improve figure clarity.</a:t>
            </a:r>
          </a:p>
        </p:txBody>
      </p:sp>
      <p:sp>
        <p:nvSpPr>
          <p:cNvPr id="26" name="TextBox 25">
            <a:extLst>
              <a:ext uri="{FF2B5EF4-FFF2-40B4-BE49-F238E27FC236}">
                <a16:creationId xmlns:a16="http://schemas.microsoft.com/office/drawing/2014/main" id="{D7D7C26F-7211-416F-A0CE-790128D86117}"/>
              </a:ext>
            </a:extLst>
          </p:cNvPr>
          <p:cNvSpPr txBox="1"/>
          <p:nvPr/>
        </p:nvSpPr>
        <p:spPr>
          <a:xfrm>
            <a:off x="-381962" y="51293"/>
            <a:ext cx="1038554"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A</a:t>
            </a:r>
          </a:p>
        </p:txBody>
      </p:sp>
      <p:sp>
        <p:nvSpPr>
          <p:cNvPr id="27" name="TextBox 26">
            <a:extLst>
              <a:ext uri="{FF2B5EF4-FFF2-40B4-BE49-F238E27FC236}">
                <a16:creationId xmlns:a16="http://schemas.microsoft.com/office/drawing/2014/main" id="{A67745DC-07E6-478D-B513-F6779E82E92A}"/>
              </a:ext>
            </a:extLst>
          </p:cNvPr>
          <p:cNvSpPr txBox="1"/>
          <p:nvPr/>
        </p:nvSpPr>
        <p:spPr>
          <a:xfrm>
            <a:off x="4810939" y="51293"/>
            <a:ext cx="1038554"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B</a:t>
            </a:r>
          </a:p>
        </p:txBody>
      </p:sp>
      <p:cxnSp>
        <p:nvCxnSpPr>
          <p:cNvPr id="7" name="Straight Arrow Connector 6">
            <a:extLst>
              <a:ext uri="{FF2B5EF4-FFF2-40B4-BE49-F238E27FC236}">
                <a16:creationId xmlns:a16="http://schemas.microsoft.com/office/drawing/2014/main" id="{475D7793-0227-47DA-A20A-70DFB8513741}"/>
              </a:ext>
            </a:extLst>
          </p:cNvPr>
          <p:cNvCxnSpPr>
            <a:cxnSpLocks/>
          </p:cNvCxnSpPr>
          <p:nvPr/>
        </p:nvCxnSpPr>
        <p:spPr>
          <a:xfrm flipV="1">
            <a:off x="10318541" y="3346739"/>
            <a:ext cx="0" cy="19866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CE22882-CF62-4D21-8D2E-EE362D6AB690}"/>
              </a:ext>
            </a:extLst>
          </p:cNvPr>
          <p:cNvCxnSpPr>
            <a:cxnSpLocks/>
          </p:cNvCxnSpPr>
          <p:nvPr/>
        </p:nvCxnSpPr>
        <p:spPr>
          <a:xfrm flipV="1">
            <a:off x="10318541" y="3603105"/>
            <a:ext cx="0" cy="205300"/>
          </a:xfrm>
          <a:prstGeom prst="straightConnector1">
            <a:avLst/>
          </a:prstGeom>
          <a:ln w="190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9629763-EF52-4319-9172-9DF74C01576F}"/>
              </a:ext>
            </a:extLst>
          </p:cNvPr>
          <p:cNvSpPr txBox="1"/>
          <p:nvPr/>
        </p:nvSpPr>
        <p:spPr>
          <a:xfrm>
            <a:off x="10337342" y="3048947"/>
            <a:ext cx="723853" cy="307777"/>
          </a:xfrm>
          <a:prstGeom prst="rect">
            <a:avLst/>
          </a:prstGeom>
          <a:noFill/>
        </p:spPr>
        <p:txBody>
          <a:bodyPr wrap="none" rtlCol="0">
            <a:spAutoFit/>
          </a:bodyPr>
          <a:lstStyle/>
          <a:p>
            <a:r>
              <a:rPr lang="en-US" sz="1400" i="1" dirty="0"/>
              <a:t>P</a:t>
            </a:r>
            <a:r>
              <a:rPr lang="en-US" sz="1400" dirty="0"/>
              <a:t>-value</a:t>
            </a:r>
            <a:endParaRPr lang="en-US" sz="1400" i="1" dirty="0"/>
          </a:p>
        </p:txBody>
      </p:sp>
      <p:sp>
        <p:nvSpPr>
          <p:cNvPr id="21" name="TextBox 20">
            <a:extLst>
              <a:ext uri="{FF2B5EF4-FFF2-40B4-BE49-F238E27FC236}">
                <a16:creationId xmlns:a16="http://schemas.microsoft.com/office/drawing/2014/main" id="{04879D67-CE11-4D3D-8E66-BED86E5073E3}"/>
              </a:ext>
            </a:extLst>
          </p:cNvPr>
          <p:cNvSpPr txBox="1"/>
          <p:nvPr/>
        </p:nvSpPr>
        <p:spPr>
          <a:xfrm>
            <a:off x="10382516" y="3304944"/>
            <a:ext cx="570990" cy="276999"/>
          </a:xfrm>
          <a:prstGeom prst="rect">
            <a:avLst/>
          </a:prstGeom>
          <a:noFill/>
        </p:spPr>
        <p:txBody>
          <a:bodyPr wrap="none" rtlCol="0">
            <a:spAutoFit/>
          </a:bodyPr>
          <a:lstStyle/>
          <a:p>
            <a:r>
              <a:rPr lang="en-US" sz="1200" dirty="0"/>
              <a:t>&lt; 0.05</a:t>
            </a:r>
          </a:p>
        </p:txBody>
      </p:sp>
      <p:sp>
        <p:nvSpPr>
          <p:cNvPr id="28" name="TextBox 27">
            <a:extLst>
              <a:ext uri="{FF2B5EF4-FFF2-40B4-BE49-F238E27FC236}">
                <a16:creationId xmlns:a16="http://schemas.microsoft.com/office/drawing/2014/main" id="{DF74474D-97B4-4548-8662-FE703609C3F8}"/>
              </a:ext>
            </a:extLst>
          </p:cNvPr>
          <p:cNvSpPr txBox="1"/>
          <p:nvPr/>
        </p:nvSpPr>
        <p:spPr>
          <a:xfrm>
            <a:off x="10382516" y="3612721"/>
            <a:ext cx="570990" cy="276999"/>
          </a:xfrm>
          <a:prstGeom prst="rect">
            <a:avLst/>
          </a:prstGeom>
          <a:noFill/>
        </p:spPr>
        <p:txBody>
          <a:bodyPr wrap="none" rtlCol="0">
            <a:spAutoFit/>
          </a:bodyPr>
          <a:lstStyle/>
          <a:p>
            <a:r>
              <a:rPr lang="en-US" sz="1200" dirty="0"/>
              <a:t>&gt; 0.05</a:t>
            </a:r>
          </a:p>
        </p:txBody>
      </p:sp>
    </p:spTree>
    <p:extLst>
      <p:ext uri="{BB962C8B-B14F-4D97-AF65-F5344CB8AC3E}">
        <p14:creationId xmlns:p14="http://schemas.microsoft.com/office/powerpoint/2010/main" val="846505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7D123C5-DE2B-49F6-BCD9-AE7F9F893B17}"/>
              </a:ext>
            </a:extLst>
          </p:cNvPr>
          <p:cNvPicPr>
            <a:picLocks noChangeAspect="1"/>
          </p:cNvPicPr>
          <p:nvPr/>
        </p:nvPicPr>
        <p:blipFill rotWithShape="1">
          <a:blip r:embed="rId2"/>
          <a:srcRect r="16325"/>
          <a:stretch/>
        </p:blipFill>
        <p:spPr>
          <a:xfrm>
            <a:off x="52852" y="0"/>
            <a:ext cx="4881838" cy="4911077"/>
          </a:xfrm>
          <a:prstGeom prst="rect">
            <a:avLst/>
          </a:prstGeom>
        </p:spPr>
      </p:pic>
      <p:sp>
        <p:nvSpPr>
          <p:cNvPr id="5" name="TextBox 4">
            <a:extLst>
              <a:ext uri="{FF2B5EF4-FFF2-40B4-BE49-F238E27FC236}">
                <a16:creationId xmlns:a16="http://schemas.microsoft.com/office/drawing/2014/main" id="{404702B2-F3B8-4090-A8D6-9A58A3A873C8}"/>
              </a:ext>
            </a:extLst>
          </p:cNvPr>
          <p:cNvSpPr txBox="1"/>
          <p:nvPr/>
        </p:nvSpPr>
        <p:spPr>
          <a:xfrm>
            <a:off x="312490" y="4911078"/>
            <a:ext cx="10542864" cy="1477328"/>
          </a:xfrm>
          <a:prstGeom prst="rect">
            <a:avLst/>
          </a:prstGeom>
          <a:noFill/>
        </p:spPr>
        <p:txBody>
          <a:bodyPr wrap="square">
            <a:spAutoFit/>
          </a:bodyPr>
          <a:lstStyle/>
          <a:p>
            <a:r>
              <a:rPr lang="en-US" dirty="0"/>
              <a:t>Macroinvertebrate community ordinations using Hellinger transformation and redundancy analysis. Dots represent sites with color determined by annual precipitation. Arrows represent fitted vectors for (A) environmental predictors and (B) species which can be visually interpreted based on their direction. Black arrows indicate statistically significant (</a:t>
            </a:r>
            <a:r>
              <a:rPr lang="en-US" i="1" dirty="0"/>
              <a:t>p</a:t>
            </a:r>
            <a:r>
              <a:rPr lang="en-US" dirty="0"/>
              <a:t>-value &lt; 0.05) correlations. Only significant species vectors were plotted to improve figure clarity.</a:t>
            </a:r>
          </a:p>
        </p:txBody>
      </p:sp>
      <p:sp>
        <p:nvSpPr>
          <p:cNvPr id="6" name="TextBox 5">
            <a:extLst>
              <a:ext uri="{FF2B5EF4-FFF2-40B4-BE49-F238E27FC236}">
                <a16:creationId xmlns:a16="http://schemas.microsoft.com/office/drawing/2014/main" id="{AFF949F9-6737-4534-821B-89421A9DBEA3}"/>
              </a:ext>
            </a:extLst>
          </p:cNvPr>
          <p:cNvSpPr txBox="1"/>
          <p:nvPr/>
        </p:nvSpPr>
        <p:spPr>
          <a:xfrm>
            <a:off x="-342812" y="-54693"/>
            <a:ext cx="1038554"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(A)</a:t>
            </a:r>
          </a:p>
        </p:txBody>
      </p:sp>
      <p:pic>
        <p:nvPicPr>
          <p:cNvPr id="8" name="Picture 7">
            <a:extLst>
              <a:ext uri="{FF2B5EF4-FFF2-40B4-BE49-F238E27FC236}">
                <a16:creationId xmlns:a16="http://schemas.microsoft.com/office/drawing/2014/main" id="{77CB8C3A-DC55-4F48-8988-EE3DC9CBA66C}"/>
              </a:ext>
            </a:extLst>
          </p:cNvPr>
          <p:cNvPicPr>
            <a:picLocks noChangeAspect="1"/>
          </p:cNvPicPr>
          <p:nvPr/>
        </p:nvPicPr>
        <p:blipFill>
          <a:blip r:embed="rId3"/>
          <a:stretch>
            <a:fillRect/>
          </a:stretch>
        </p:blipFill>
        <p:spPr>
          <a:xfrm>
            <a:off x="5194328" y="-1"/>
            <a:ext cx="5843163" cy="4911077"/>
          </a:xfrm>
          <a:prstGeom prst="rect">
            <a:avLst/>
          </a:prstGeom>
        </p:spPr>
      </p:pic>
      <p:sp>
        <p:nvSpPr>
          <p:cNvPr id="7" name="TextBox 6">
            <a:extLst>
              <a:ext uri="{FF2B5EF4-FFF2-40B4-BE49-F238E27FC236}">
                <a16:creationId xmlns:a16="http://schemas.microsoft.com/office/drawing/2014/main" id="{7EB813B0-20C2-4903-86C0-C4D61F1D79C5}"/>
              </a:ext>
            </a:extLst>
          </p:cNvPr>
          <p:cNvSpPr txBox="1"/>
          <p:nvPr/>
        </p:nvSpPr>
        <p:spPr>
          <a:xfrm>
            <a:off x="4675051" y="-54692"/>
            <a:ext cx="1038554"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(B)</a:t>
            </a:r>
          </a:p>
        </p:txBody>
      </p:sp>
    </p:spTree>
    <p:extLst>
      <p:ext uri="{BB962C8B-B14F-4D97-AF65-F5344CB8AC3E}">
        <p14:creationId xmlns:p14="http://schemas.microsoft.com/office/powerpoint/2010/main" val="37461140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918B418-79E1-4315-A1E4-C8426F93AD12}"/>
              </a:ext>
            </a:extLst>
          </p:cNvPr>
          <p:cNvPicPr>
            <a:picLocks noChangeAspect="1"/>
          </p:cNvPicPr>
          <p:nvPr/>
        </p:nvPicPr>
        <p:blipFill rotWithShape="1">
          <a:blip r:embed="rId2"/>
          <a:srcRect l="1125" t="1918" r="1345" b="1344"/>
          <a:stretch/>
        </p:blipFill>
        <p:spPr>
          <a:xfrm>
            <a:off x="3436144" y="3598855"/>
            <a:ext cx="3384120" cy="3233951"/>
          </a:xfrm>
          <a:prstGeom prst="rect">
            <a:avLst/>
          </a:prstGeom>
        </p:spPr>
      </p:pic>
      <p:pic>
        <p:nvPicPr>
          <p:cNvPr id="5" name="Picture 4">
            <a:extLst>
              <a:ext uri="{FF2B5EF4-FFF2-40B4-BE49-F238E27FC236}">
                <a16:creationId xmlns:a16="http://schemas.microsoft.com/office/drawing/2014/main" id="{247E6F7E-323A-4F79-9D76-CD86431A8EC5}"/>
              </a:ext>
            </a:extLst>
          </p:cNvPr>
          <p:cNvPicPr>
            <a:picLocks noChangeAspect="1"/>
          </p:cNvPicPr>
          <p:nvPr/>
        </p:nvPicPr>
        <p:blipFill rotWithShape="1">
          <a:blip r:embed="rId3"/>
          <a:srcRect l="1207" t="1953" r="1470" b="2078"/>
          <a:stretch/>
        </p:blipFill>
        <p:spPr>
          <a:xfrm>
            <a:off x="3436144" y="238194"/>
            <a:ext cx="3333751" cy="3167065"/>
          </a:xfrm>
          <a:prstGeom prst="rect">
            <a:avLst/>
          </a:prstGeom>
        </p:spPr>
      </p:pic>
      <p:pic>
        <p:nvPicPr>
          <p:cNvPr id="9" name="Picture 8">
            <a:extLst>
              <a:ext uri="{FF2B5EF4-FFF2-40B4-BE49-F238E27FC236}">
                <a16:creationId xmlns:a16="http://schemas.microsoft.com/office/drawing/2014/main" id="{5150C4BA-F490-407F-94C3-EF7164F4A93B}"/>
              </a:ext>
            </a:extLst>
          </p:cNvPr>
          <p:cNvPicPr>
            <a:picLocks noChangeAspect="1"/>
          </p:cNvPicPr>
          <p:nvPr/>
        </p:nvPicPr>
        <p:blipFill rotWithShape="1">
          <a:blip r:embed="rId4"/>
          <a:srcRect l="930" t="1942" r="2262" b="788"/>
          <a:stretch/>
        </p:blipFill>
        <p:spPr>
          <a:xfrm>
            <a:off x="88982" y="3627148"/>
            <a:ext cx="3316176" cy="3205658"/>
          </a:xfrm>
          <a:prstGeom prst="rect">
            <a:avLst/>
          </a:prstGeom>
        </p:spPr>
      </p:pic>
      <p:sp>
        <p:nvSpPr>
          <p:cNvPr id="11" name="TextBox 10">
            <a:extLst>
              <a:ext uri="{FF2B5EF4-FFF2-40B4-BE49-F238E27FC236}">
                <a16:creationId xmlns:a16="http://schemas.microsoft.com/office/drawing/2014/main" id="{A88F6D83-6F6C-4400-A748-F31CD22D5713}"/>
              </a:ext>
            </a:extLst>
          </p:cNvPr>
          <p:cNvSpPr txBox="1"/>
          <p:nvPr/>
        </p:nvSpPr>
        <p:spPr>
          <a:xfrm>
            <a:off x="-51637" y="3405259"/>
            <a:ext cx="1038554"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C</a:t>
            </a:r>
          </a:p>
        </p:txBody>
      </p:sp>
      <p:sp>
        <p:nvSpPr>
          <p:cNvPr id="12" name="TextBox 11">
            <a:extLst>
              <a:ext uri="{FF2B5EF4-FFF2-40B4-BE49-F238E27FC236}">
                <a16:creationId xmlns:a16="http://schemas.microsoft.com/office/drawing/2014/main" id="{0A97CDE5-D559-450C-A627-B0A5C0237AEE}"/>
              </a:ext>
            </a:extLst>
          </p:cNvPr>
          <p:cNvSpPr txBox="1"/>
          <p:nvPr/>
        </p:nvSpPr>
        <p:spPr>
          <a:xfrm>
            <a:off x="3148425" y="3429000"/>
            <a:ext cx="1038554"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D</a:t>
            </a:r>
          </a:p>
        </p:txBody>
      </p:sp>
      <p:sp>
        <p:nvSpPr>
          <p:cNvPr id="13" name="TextBox 12">
            <a:extLst>
              <a:ext uri="{FF2B5EF4-FFF2-40B4-BE49-F238E27FC236}">
                <a16:creationId xmlns:a16="http://schemas.microsoft.com/office/drawing/2014/main" id="{844F8499-6D68-4F34-864E-BFFEF50D888A}"/>
              </a:ext>
            </a:extLst>
          </p:cNvPr>
          <p:cNvSpPr txBox="1"/>
          <p:nvPr/>
        </p:nvSpPr>
        <p:spPr>
          <a:xfrm>
            <a:off x="3200023" y="25194"/>
            <a:ext cx="935358"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B</a:t>
            </a:r>
          </a:p>
        </p:txBody>
      </p:sp>
      <p:pic>
        <p:nvPicPr>
          <p:cNvPr id="19" name="Picture 18">
            <a:extLst>
              <a:ext uri="{FF2B5EF4-FFF2-40B4-BE49-F238E27FC236}">
                <a16:creationId xmlns:a16="http://schemas.microsoft.com/office/drawing/2014/main" id="{236BBDCE-DAAE-4851-8173-A6F9BC732338}"/>
              </a:ext>
            </a:extLst>
          </p:cNvPr>
          <p:cNvPicPr>
            <a:picLocks noChangeAspect="1"/>
          </p:cNvPicPr>
          <p:nvPr/>
        </p:nvPicPr>
        <p:blipFill>
          <a:blip r:embed="rId5"/>
          <a:stretch>
            <a:fillRect/>
          </a:stretch>
        </p:blipFill>
        <p:spPr>
          <a:xfrm>
            <a:off x="195971" y="271413"/>
            <a:ext cx="3240173" cy="3146557"/>
          </a:xfrm>
          <a:prstGeom prst="rect">
            <a:avLst/>
          </a:prstGeom>
        </p:spPr>
      </p:pic>
      <p:pic>
        <p:nvPicPr>
          <p:cNvPr id="21" name="Picture 20">
            <a:extLst>
              <a:ext uri="{FF2B5EF4-FFF2-40B4-BE49-F238E27FC236}">
                <a16:creationId xmlns:a16="http://schemas.microsoft.com/office/drawing/2014/main" id="{65BBD24F-087D-4517-8DB7-CD0DE318442D}"/>
              </a:ext>
            </a:extLst>
          </p:cNvPr>
          <p:cNvPicPr>
            <a:picLocks noChangeAspect="1"/>
          </p:cNvPicPr>
          <p:nvPr/>
        </p:nvPicPr>
        <p:blipFill>
          <a:blip r:embed="rId6"/>
          <a:stretch>
            <a:fillRect/>
          </a:stretch>
        </p:blipFill>
        <p:spPr>
          <a:xfrm>
            <a:off x="6882236" y="2392362"/>
            <a:ext cx="758515" cy="2073275"/>
          </a:xfrm>
          <a:prstGeom prst="rect">
            <a:avLst/>
          </a:prstGeom>
        </p:spPr>
      </p:pic>
      <p:sp>
        <p:nvSpPr>
          <p:cNvPr id="10" name="TextBox 9">
            <a:extLst>
              <a:ext uri="{FF2B5EF4-FFF2-40B4-BE49-F238E27FC236}">
                <a16:creationId xmlns:a16="http://schemas.microsoft.com/office/drawing/2014/main" id="{5D6C735E-8BCE-415A-BCD4-2034DE77D773}"/>
              </a:ext>
            </a:extLst>
          </p:cNvPr>
          <p:cNvSpPr txBox="1"/>
          <p:nvPr/>
        </p:nvSpPr>
        <p:spPr>
          <a:xfrm>
            <a:off x="-51637" y="74041"/>
            <a:ext cx="1038554"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A</a:t>
            </a:r>
          </a:p>
        </p:txBody>
      </p:sp>
      <p:sp>
        <p:nvSpPr>
          <p:cNvPr id="23" name="TextBox 22">
            <a:extLst>
              <a:ext uri="{FF2B5EF4-FFF2-40B4-BE49-F238E27FC236}">
                <a16:creationId xmlns:a16="http://schemas.microsoft.com/office/drawing/2014/main" id="{B3D8061C-5563-4540-906C-D1BDA7012104}"/>
              </a:ext>
            </a:extLst>
          </p:cNvPr>
          <p:cNvSpPr txBox="1"/>
          <p:nvPr/>
        </p:nvSpPr>
        <p:spPr>
          <a:xfrm>
            <a:off x="7987205" y="2288320"/>
            <a:ext cx="3536863" cy="2677656"/>
          </a:xfrm>
          <a:prstGeom prst="rect">
            <a:avLst/>
          </a:prstGeom>
          <a:noFill/>
        </p:spPr>
        <p:txBody>
          <a:bodyPr wrap="square">
            <a:spAutoFit/>
          </a:bodyPr>
          <a:lstStyle/>
          <a:p>
            <a:r>
              <a:rPr lang="en-US" sz="1400" dirty="0"/>
              <a:t>Ordinations of invertebrate (left: A &amp; C) and fish (right: B &amp; D) communities using Hellinger transformation and redundancy analysis. Dots represent sites with color determined by annual precipitation. Arrows represent fitted vectors for species (Top: A &amp; B) and environmental predictors (bottom: C &amp; D) which can be visually interpreted based on their direction. Black arrows indicate statistically significant (</a:t>
            </a:r>
            <a:r>
              <a:rPr lang="en-US" sz="1400" i="1" dirty="0"/>
              <a:t>p</a:t>
            </a:r>
            <a:r>
              <a:rPr lang="en-US" sz="1400" dirty="0"/>
              <a:t>-value &lt; 0.05) correlations. Only significant species vectors were plotted to improve figure clarity.</a:t>
            </a:r>
          </a:p>
        </p:txBody>
      </p:sp>
    </p:spTree>
    <p:extLst>
      <p:ext uri="{BB962C8B-B14F-4D97-AF65-F5344CB8AC3E}">
        <p14:creationId xmlns:p14="http://schemas.microsoft.com/office/powerpoint/2010/main" val="10757233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87DCC-6912-4279-BE65-D73D59F6574C}"/>
              </a:ext>
            </a:extLst>
          </p:cNvPr>
          <p:cNvSpPr>
            <a:spLocks noGrp="1"/>
          </p:cNvSpPr>
          <p:nvPr>
            <p:ph type="title"/>
          </p:nvPr>
        </p:nvSpPr>
        <p:spPr>
          <a:xfrm>
            <a:off x="839788" y="457200"/>
            <a:ext cx="3932237" cy="457200"/>
          </a:xfrm>
        </p:spPr>
        <p:txBody>
          <a:bodyPr>
            <a:normAutofit fontScale="90000"/>
          </a:bodyPr>
          <a:lstStyle/>
          <a:p>
            <a:r>
              <a:rPr lang="en-US" dirty="0"/>
              <a:t>Final Figures</a:t>
            </a:r>
          </a:p>
        </p:txBody>
      </p:sp>
      <p:sp>
        <p:nvSpPr>
          <p:cNvPr id="4" name="Text Placeholder 3">
            <a:extLst>
              <a:ext uri="{FF2B5EF4-FFF2-40B4-BE49-F238E27FC236}">
                <a16:creationId xmlns:a16="http://schemas.microsoft.com/office/drawing/2014/main" id="{928C6D72-183E-4BC2-96BD-34F811E7A385}"/>
              </a:ext>
            </a:extLst>
          </p:cNvPr>
          <p:cNvSpPr>
            <a:spLocks noGrp="1"/>
          </p:cNvSpPr>
          <p:nvPr>
            <p:ph type="body" sz="half" idx="2"/>
          </p:nvPr>
        </p:nvSpPr>
        <p:spPr>
          <a:xfrm>
            <a:off x="839788" y="987425"/>
            <a:ext cx="3932237" cy="4881563"/>
          </a:xfrm>
        </p:spPr>
        <p:txBody>
          <a:bodyPr>
            <a:normAutofit/>
          </a:bodyPr>
          <a:lstStyle/>
          <a:p>
            <a:r>
              <a:rPr lang="en-US" strike="sngStrike" dirty="0"/>
              <a:t>Table1: Significant Environmental linear relationships (v1, v2, R2, p, +/-, </a:t>
            </a:r>
            <a:r>
              <a:rPr lang="en-US" strike="sngStrike" dirty="0" err="1"/>
              <a:t>fstat</a:t>
            </a:r>
            <a:r>
              <a:rPr lang="en-US" strike="sngStrike" dirty="0"/>
              <a:t>, df)</a:t>
            </a:r>
          </a:p>
          <a:p>
            <a:r>
              <a:rPr lang="en-US" strike="sngStrike" dirty="0"/>
              <a:t>Figure1: Environmental PCA</a:t>
            </a:r>
          </a:p>
          <a:p>
            <a:r>
              <a:rPr lang="en-US" strike="sngStrike" dirty="0"/>
              <a:t>Figure2: Fish Diversity and Ordinations</a:t>
            </a:r>
          </a:p>
          <a:p>
            <a:r>
              <a:rPr lang="en-US" strike="sngStrike" dirty="0"/>
              <a:t>Table2: Fish multivariate regression outputs (v1, v2, v3, +/-, </a:t>
            </a:r>
            <a:r>
              <a:rPr lang="en-US" strike="sngStrike" dirty="0" err="1"/>
              <a:t>coef</a:t>
            </a:r>
            <a:r>
              <a:rPr lang="en-US" strike="sngStrike" dirty="0"/>
              <a:t>, R2, pm </a:t>
            </a:r>
            <a:r>
              <a:rPr lang="en-US" strike="sngStrike" dirty="0" err="1"/>
              <a:t>fstat</a:t>
            </a:r>
            <a:r>
              <a:rPr lang="en-US" strike="sngStrike" dirty="0"/>
              <a:t>, df)</a:t>
            </a:r>
          </a:p>
          <a:p>
            <a:r>
              <a:rPr lang="en-US" strike="sngStrike" dirty="0"/>
              <a:t>Figure3: Invertebrate Diversity and ordination</a:t>
            </a:r>
          </a:p>
          <a:p>
            <a:r>
              <a:rPr lang="en-US" strike="sngStrike" dirty="0"/>
              <a:t>Table3: Invertebrate multivariate regression tables</a:t>
            </a:r>
          </a:p>
          <a:p>
            <a:endParaRPr lang="en-US" dirty="0"/>
          </a:p>
          <a:p>
            <a:endParaRPr lang="en-US" dirty="0"/>
          </a:p>
          <a:p>
            <a:endParaRPr lang="en-US" dirty="0"/>
          </a:p>
        </p:txBody>
      </p:sp>
      <p:sp>
        <p:nvSpPr>
          <p:cNvPr id="6" name="TextBox 5">
            <a:extLst>
              <a:ext uri="{FF2B5EF4-FFF2-40B4-BE49-F238E27FC236}">
                <a16:creationId xmlns:a16="http://schemas.microsoft.com/office/drawing/2014/main" id="{D4739F01-112A-45D3-B35E-1A49C9C3D37C}"/>
              </a:ext>
            </a:extLst>
          </p:cNvPr>
          <p:cNvSpPr txBox="1"/>
          <p:nvPr/>
        </p:nvSpPr>
        <p:spPr>
          <a:xfrm>
            <a:off x="5257610" y="914400"/>
            <a:ext cx="6094602" cy="2585323"/>
          </a:xfrm>
          <a:prstGeom prst="rect">
            <a:avLst/>
          </a:prstGeom>
          <a:noFill/>
        </p:spPr>
        <p:txBody>
          <a:bodyPr wrap="square">
            <a:spAutoFit/>
          </a:bodyPr>
          <a:lstStyle/>
          <a:p>
            <a:r>
              <a:rPr lang="en-US" dirty="0"/>
              <a:t>Appendix tables:</a:t>
            </a:r>
          </a:p>
          <a:p>
            <a:r>
              <a:rPr lang="en-US" strike="sngStrike" dirty="0"/>
              <a:t>“T1_E_LM” ~ All env regression outputs</a:t>
            </a:r>
          </a:p>
          <a:p>
            <a:r>
              <a:rPr lang="en-US" strike="sngStrike" dirty="0"/>
              <a:t>“F1_E_PCA” ~ All Environmental PCA outputs</a:t>
            </a:r>
          </a:p>
          <a:p>
            <a:r>
              <a:rPr lang="en-US" strike="sngStrike" dirty="0"/>
              <a:t>“F2_F_LM” ~ fish regression outputs</a:t>
            </a:r>
          </a:p>
          <a:p>
            <a:r>
              <a:rPr lang="en-US" strike="sngStrike" dirty="0"/>
              <a:t>“F2_F_RDA” ~ ordination outputs (</a:t>
            </a:r>
            <a:r>
              <a:rPr lang="en-US" strike="sngStrike" dirty="0" err="1"/>
              <a:t>envfits</a:t>
            </a:r>
            <a:r>
              <a:rPr lang="en-US" strike="sngStrike" dirty="0"/>
              <a:t>)</a:t>
            </a:r>
          </a:p>
          <a:p>
            <a:r>
              <a:rPr lang="en-US" strike="sngStrike" dirty="0"/>
              <a:t>“F3_I_LM” ~ Inv regression outputs</a:t>
            </a:r>
          </a:p>
          <a:p>
            <a:r>
              <a:rPr lang="en-US" strike="sngStrike" dirty="0"/>
              <a:t>“F3_I_LM” ~ ordination outputs</a:t>
            </a:r>
          </a:p>
          <a:p>
            <a:r>
              <a:rPr lang="en-US" dirty="0"/>
              <a:t>“S1_E_data” ~ supplemental environmental data</a:t>
            </a:r>
          </a:p>
          <a:p>
            <a:endParaRPr lang="en-US" dirty="0"/>
          </a:p>
        </p:txBody>
      </p:sp>
    </p:spTree>
    <p:extLst>
      <p:ext uri="{BB962C8B-B14F-4D97-AF65-F5344CB8AC3E}">
        <p14:creationId xmlns:p14="http://schemas.microsoft.com/office/powerpoint/2010/main" val="4256999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40BEE2-E577-4FA3-B33E-21A0BFDD7E42}"/>
              </a:ext>
            </a:extLst>
          </p:cNvPr>
          <p:cNvPicPr/>
          <p:nvPr/>
        </p:nvPicPr>
        <p:blipFill>
          <a:blip r:embed="rId3"/>
          <a:stretch>
            <a:fillRect/>
          </a:stretch>
        </p:blipFill>
        <p:spPr>
          <a:xfrm>
            <a:off x="3124200" y="1265237"/>
            <a:ext cx="5943600" cy="4327525"/>
          </a:xfrm>
          <a:prstGeom prst="rect">
            <a:avLst/>
          </a:prstGeom>
        </p:spPr>
      </p:pic>
    </p:spTree>
    <p:extLst>
      <p:ext uri="{BB962C8B-B14F-4D97-AF65-F5344CB8AC3E}">
        <p14:creationId xmlns:p14="http://schemas.microsoft.com/office/powerpoint/2010/main" val="1596704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F194C27-C4CD-4475-A241-01BE00395F10}"/>
              </a:ext>
            </a:extLst>
          </p:cNvPr>
          <p:cNvSpPr txBox="1"/>
          <p:nvPr/>
        </p:nvSpPr>
        <p:spPr>
          <a:xfrm>
            <a:off x="1" y="0"/>
            <a:ext cx="12034684" cy="6186309"/>
          </a:xfrm>
          <a:prstGeom prst="rect">
            <a:avLst/>
          </a:prstGeom>
          <a:noFill/>
        </p:spPr>
        <p:txBody>
          <a:bodyPr wrap="square" rtlCol="0">
            <a:spAutoFit/>
          </a:bodyPr>
          <a:lstStyle/>
          <a:p>
            <a:r>
              <a:rPr lang="en-US" dirty="0"/>
              <a:t>While it is useful to include many environmental variables for the sake of orientation to the survey region and transparency, the limited number of sample sites (only ten in this study) will require few variables to be evaluated using regression and multivariate methods. So, I will report all variables in a site x environment matrix as an appendix  and include a more thorough introduction to subtropical basin and stream characteristics in the methods. Then I will proceed with a limited number of interpretable variables selected to evaluate climate, hydrologic, water quality, and local habitat features as drivers of community assembly.</a:t>
            </a:r>
            <a:endParaRPr lang="en-US" i="1" dirty="0"/>
          </a:p>
          <a:p>
            <a:endParaRPr lang="en-US" i="1" dirty="0"/>
          </a:p>
          <a:p>
            <a:r>
              <a:rPr lang="en-US" i="1" dirty="0"/>
              <a:t>A-</a:t>
            </a:r>
            <a:r>
              <a:rPr lang="en-US" i="1" dirty="0" err="1"/>
              <a:t>piori</a:t>
            </a:r>
            <a:r>
              <a:rPr lang="en-US" i="1" dirty="0"/>
              <a:t> </a:t>
            </a:r>
            <a:r>
              <a:rPr lang="en-US" dirty="0"/>
              <a:t> variable selection for regression and ordinations</a:t>
            </a:r>
          </a:p>
          <a:p>
            <a:endParaRPr lang="en-US" dirty="0"/>
          </a:p>
          <a:p>
            <a:r>
              <a:rPr lang="en-US" dirty="0"/>
              <a:t>7 variables to evaluate with community diversity metrics and community composition ordinations</a:t>
            </a:r>
          </a:p>
          <a:p>
            <a:r>
              <a:rPr lang="en-US" dirty="0"/>
              <a:t>Precipitation: Annual precipitation (30-year average)</a:t>
            </a:r>
          </a:p>
          <a:p>
            <a:r>
              <a:rPr lang="en-US" dirty="0"/>
              <a:t>Flood disturbance regime: flash index</a:t>
            </a:r>
          </a:p>
          <a:p>
            <a:r>
              <a:rPr lang="en-US" dirty="0"/>
              <a:t>Drought disturbance regime: Low Flow Pulse Percent  </a:t>
            </a:r>
          </a:p>
          <a:p>
            <a:r>
              <a:rPr lang="en-US" dirty="0"/>
              <a:t>Biogenic Pollutants: NH4+</a:t>
            </a:r>
          </a:p>
          <a:p>
            <a:r>
              <a:rPr lang="en-US" dirty="0"/>
              <a:t>Osmotic stressors: Conductivity</a:t>
            </a:r>
          </a:p>
          <a:p>
            <a:r>
              <a:rPr lang="en-US" dirty="0"/>
              <a:t>Canopy effects: Canopy Coverage</a:t>
            </a:r>
          </a:p>
          <a:p>
            <a:r>
              <a:rPr lang="en-US" dirty="0"/>
              <a:t>Stream morphology: </a:t>
            </a:r>
            <a:r>
              <a:rPr lang="en-US" dirty="0" err="1"/>
              <a:t>Rosgen</a:t>
            </a:r>
            <a:r>
              <a:rPr lang="en-US" dirty="0"/>
              <a:t> index</a:t>
            </a:r>
          </a:p>
          <a:p>
            <a:endParaRPr lang="en-US" i="1" dirty="0"/>
          </a:p>
          <a:p>
            <a:pPr marL="342900" indent="-342900">
              <a:buAutoNum type="arabicPeriod"/>
            </a:pPr>
            <a:r>
              <a:rPr lang="en-US" i="1" dirty="0"/>
              <a:t>Use PCA to discern patterns in environmental variation among sites.</a:t>
            </a:r>
          </a:p>
          <a:p>
            <a:pPr marL="342900" indent="-342900">
              <a:buAutoNum type="arabicPeriod"/>
            </a:pPr>
            <a:r>
              <a:rPr lang="en-US" i="1" dirty="0"/>
              <a:t>Use linear regressions to identify significant correlations with fish and invertebrate community diversity.</a:t>
            </a:r>
          </a:p>
          <a:p>
            <a:pPr marL="342900" indent="-342900">
              <a:buAutoNum type="arabicPeriod"/>
            </a:pPr>
            <a:r>
              <a:rPr lang="en-US" i="1" dirty="0"/>
              <a:t>Use multivariate regressions to create predictive models for fish and invertebrate community diversity.</a:t>
            </a:r>
          </a:p>
          <a:p>
            <a:pPr marL="342900" indent="-342900">
              <a:buAutoNum type="arabicPeriod"/>
            </a:pPr>
            <a:r>
              <a:rPr lang="en-US" i="1" dirty="0"/>
              <a:t>Use </a:t>
            </a:r>
            <a:r>
              <a:rPr lang="en-US" i="1" dirty="0" err="1"/>
              <a:t>PCoA</a:t>
            </a:r>
            <a:r>
              <a:rPr lang="en-US" i="1" dirty="0"/>
              <a:t> ordinations to visualize patterns in community composition and identify coincidental environmental predictors</a:t>
            </a:r>
          </a:p>
        </p:txBody>
      </p:sp>
    </p:spTree>
    <p:extLst>
      <p:ext uri="{BB962C8B-B14F-4D97-AF65-F5344CB8AC3E}">
        <p14:creationId xmlns:p14="http://schemas.microsoft.com/office/powerpoint/2010/main" val="25159293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F25731-D08C-487C-8545-A0DC9052728D}"/>
              </a:ext>
            </a:extLst>
          </p:cNvPr>
          <p:cNvPicPr>
            <a:picLocks noChangeAspect="1"/>
          </p:cNvPicPr>
          <p:nvPr/>
        </p:nvPicPr>
        <p:blipFill>
          <a:blip r:embed="rId3"/>
          <a:stretch>
            <a:fillRect/>
          </a:stretch>
        </p:blipFill>
        <p:spPr>
          <a:xfrm>
            <a:off x="3143059" y="1376167"/>
            <a:ext cx="5714286" cy="4761905"/>
          </a:xfrm>
          <a:prstGeom prst="rect">
            <a:avLst/>
          </a:prstGeom>
        </p:spPr>
      </p:pic>
      <p:sp>
        <p:nvSpPr>
          <p:cNvPr id="33" name="Rectangle 32">
            <a:extLst>
              <a:ext uri="{FF2B5EF4-FFF2-40B4-BE49-F238E27FC236}">
                <a16:creationId xmlns:a16="http://schemas.microsoft.com/office/drawing/2014/main" id="{8170ED99-6A3C-4325-87DB-002EB63D3FE5}"/>
              </a:ext>
            </a:extLst>
          </p:cNvPr>
          <p:cNvSpPr/>
          <p:nvPr/>
        </p:nvSpPr>
        <p:spPr>
          <a:xfrm>
            <a:off x="3725243" y="1911270"/>
            <a:ext cx="4108522" cy="30354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8D110583-BFDD-4A55-8340-5EBF0CA76A93}"/>
              </a:ext>
            </a:extLst>
          </p:cNvPr>
          <p:cNvCxnSpPr>
            <a:cxnSpLocks/>
          </p:cNvCxnSpPr>
          <p:nvPr/>
        </p:nvCxnSpPr>
        <p:spPr>
          <a:xfrm flipV="1">
            <a:off x="5552527" y="2889334"/>
            <a:ext cx="1000125" cy="712007"/>
          </a:xfrm>
          <a:prstGeom prst="straightConnector1">
            <a:avLst/>
          </a:prstGeom>
          <a:ln w="28575">
            <a:tailEnd type="triangle"/>
          </a:ln>
        </p:spPr>
        <p:style>
          <a:lnRef idx="3">
            <a:schemeClr val="dk1"/>
          </a:lnRef>
          <a:fillRef idx="0">
            <a:schemeClr val="dk1"/>
          </a:fillRef>
          <a:effectRef idx="2">
            <a:schemeClr val="dk1"/>
          </a:effectRef>
          <a:fontRef idx="minor">
            <a:schemeClr val="tx1"/>
          </a:fontRef>
        </p:style>
      </p:cxnSp>
      <p:cxnSp>
        <p:nvCxnSpPr>
          <p:cNvPr id="7" name="Straight Arrow Connector 6">
            <a:extLst>
              <a:ext uri="{FF2B5EF4-FFF2-40B4-BE49-F238E27FC236}">
                <a16:creationId xmlns:a16="http://schemas.microsoft.com/office/drawing/2014/main" id="{7B7562C1-AA56-4429-A1C1-AD91B60AD3F7}"/>
              </a:ext>
            </a:extLst>
          </p:cNvPr>
          <p:cNvCxnSpPr>
            <a:cxnSpLocks/>
          </p:cNvCxnSpPr>
          <p:nvPr/>
        </p:nvCxnSpPr>
        <p:spPr>
          <a:xfrm flipV="1">
            <a:off x="5552527" y="3194134"/>
            <a:ext cx="1243013" cy="407207"/>
          </a:xfrm>
          <a:prstGeom prst="straightConnector1">
            <a:avLst/>
          </a:prstGeom>
          <a:ln w="28575">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a:extLst>
              <a:ext uri="{FF2B5EF4-FFF2-40B4-BE49-F238E27FC236}">
                <a16:creationId xmlns:a16="http://schemas.microsoft.com/office/drawing/2014/main" id="{39AF8448-8790-458D-8314-9349473AB174}"/>
              </a:ext>
            </a:extLst>
          </p:cNvPr>
          <p:cNvCxnSpPr>
            <a:cxnSpLocks/>
          </p:cNvCxnSpPr>
          <p:nvPr/>
        </p:nvCxnSpPr>
        <p:spPr>
          <a:xfrm flipV="1">
            <a:off x="5552527" y="3513222"/>
            <a:ext cx="1366838" cy="88119"/>
          </a:xfrm>
          <a:prstGeom prst="straightConnector1">
            <a:avLst/>
          </a:prstGeom>
          <a:ln w="28575">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a:extLst>
              <a:ext uri="{FF2B5EF4-FFF2-40B4-BE49-F238E27FC236}">
                <a16:creationId xmlns:a16="http://schemas.microsoft.com/office/drawing/2014/main" id="{029138C2-ABD9-4E99-B68F-6BD3CCA4E7CA}"/>
              </a:ext>
            </a:extLst>
          </p:cNvPr>
          <p:cNvCxnSpPr>
            <a:cxnSpLocks/>
          </p:cNvCxnSpPr>
          <p:nvPr/>
        </p:nvCxnSpPr>
        <p:spPr>
          <a:xfrm>
            <a:off x="5552527" y="3601341"/>
            <a:ext cx="1042988" cy="883431"/>
          </a:xfrm>
          <a:prstGeom prst="straightConnector1">
            <a:avLst/>
          </a:prstGeom>
          <a:ln w="28575">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F2E9F32C-3DA0-486A-82CA-C4406F5F555A}"/>
              </a:ext>
            </a:extLst>
          </p:cNvPr>
          <p:cNvCxnSpPr>
            <a:cxnSpLocks/>
          </p:cNvCxnSpPr>
          <p:nvPr/>
        </p:nvCxnSpPr>
        <p:spPr>
          <a:xfrm flipH="1">
            <a:off x="4673846" y="3601341"/>
            <a:ext cx="878682" cy="804837"/>
          </a:xfrm>
          <a:prstGeom prst="straightConnector1">
            <a:avLst/>
          </a:prstGeom>
          <a:ln w="28575">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98E5BBF2-1BC5-4E28-AEB4-34874CC45268}"/>
              </a:ext>
            </a:extLst>
          </p:cNvPr>
          <p:cNvCxnSpPr>
            <a:cxnSpLocks/>
          </p:cNvCxnSpPr>
          <p:nvPr/>
        </p:nvCxnSpPr>
        <p:spPr>
          <a:xfrm flipH="1" flipV="1">
            <a:off x="4452390" y="2637527"/>
            <a:ext cx="1100138" cy="963814"/>
          </a:xfrm>
          <a:prstGeom prst="straightConnector1">
            <a:avLst/>
          </a:prstGeom>
          <a:ln w="28575">
            <a:tailEnd type="triangle"/>
          </a:ln>
        </p:spPr>
        <p:style>
          <a:lnRef idx="3">
            <a:schemeClr val="dk1"/>
          </a:lnRef>
          <a:fillRef idx="0">
            <a:schemeClr val="dk1"/>
          </a:fillRef>
          <a:effectRef idx="2">
            <a:schemeClr val="dk1"/>
          </a:effectRef>
          <a:fontRef idx="minor">
            <a:schemeClr val="tx1"/>
          </a:fontRef>
        </p:style>
      </p:cxnSp>
      <p:cxnSp>
        <p:nvCxnSpPr>
          <p:cNvPr id="30" name="Straight Arrow Connector 29">
            <a:extLst>
              <a:ext uri="{FF2B5EF4-FFF2-40B4-BE49-F238E27FC236}">
                <a16:creationId xmlns:a16="http://schemas.microsoft.com/office/drawing/2014/main" id="{6947B5A9-FD6A-409F-9DAB-551471C03DC4}"/>
              </a:ext>
            </a:extLst>
          </p:cNvPr>
          <p:cNvCxnSpPr>
            <a:cxnSpLocks/>
          </p:cNvCxnSpPr>
          <p:nvPr/>
        </p:nvCxnSpPr>
        <p:spPr>
          <a:xfrm flipH="1" flipV="1">
            <a:off x="5352502" y="2946484"/>
            <a:ext cx="200024" cy="654857"/>
          </a:xfrm>
          <a:prstGeom prst="straightConnector1">
            <a:avLst/>
          </a:prstGeom>
          <a:ln w="28575">
            <a:tailEnd type="triangle"/>
          </a:ln>
        </p:spPr>
        <p:style>
          <a:lnRef idx="3">
            <a:schemeClr val="dk1"/>
          </a:lnRef>
          <a:fillRef idx="0">
            <a:schemeClr val="dk1"/>
          </a:fillRef>
          <a:effectRef idx="2">
            <a:schemeClr val="dk1"/>
          </a:effectRef>
          <a:fontRef idx="minor">
            <a:schemeClr val="tx1"/>
          </a:fontRef>
        </p:style>
      </p:cxnSp>
      <p:sp>
        <p:nvSpPr>
          <p:cNvPr id="34" name="Oval 33">
            <a:extLst>
              <a:ext uri="{FF2B5EF4-FFF2-40B4-BE49-F238E27FC236}">
                <a16:creationId xmlns:a16="http://schemas.microsoft.com/office/drawing/2014/main" id="{9F0E1B13-BB99-4D40-A464-26C9560D2B69}"/>
              </a:ext>
            </a:extLst>
          </p:cNvPr>
          <p:cNvSpPr/>
          <p:nvPr/>
        </p:nvSpPr>
        <p:spPr>
          <a:xfrm>
            <a:off x="4950071" y="2450592"/>
            <a:ext cx="152400" cy="142875"/>
          </a:xfrm>
          <a:prstGeom prst="ellipse">
            <a:avLst/>
          </a:prstGeom>
          <a:solidFill>
            <a:srgbClr val="4502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02A35C37-A0E6-4593-A526-796A54CFBA0D}"/>
              </a:ext>
            </a:extLst>
          </p:cNvPr>
          <p:cNvSpPr/>
          <p:nvPr/>
        </p:nvSpPr>
        <p:spPr>
          <a:xfrm>
            <a:off x="4107109" y="1950415"/>
            <a:ext cx="152400" cy="142875"/>
          </a:xfrm>
          <a:prstGeom prst="ellipse">
            <a:avLst/>
          </a:prstGeom>
          <a:solidFill>
            <a:srgbClr val="350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6AE81987-6F78-4FF8-817D-162C112C7F4D}"/>
              </a:ext>
            </a:extLst>
          </p:cNvPr>
          <p:cNvSpPr/>
          <p:nvPr/>
        </p:nvSpPr>
        <p:spPr>
          <a:xfrm>
            <a:off x="5233439" y="3081334"/>
            <a:ext cx="152400" cy="142875"/>
          </a:xfrm>
          <a:prstGeom prst="ellipse">
            <a:avLst/>
          </a:prstGeom>
          <a:solidFill>
            <a:srgbClr val="2D74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5B1DFBD1-B7E2-4746-9880-2418E7B0CE06}"/>
              </a:ext>
            </a:extLst>
          </p:cNvPr>
          <p:cNvSpPr/>
          <p:nvPr/>
        </p:nvSpPr>
        <p:spPr>
          <a:xfrm>
            <a:off x="4848868" y="3885882"/>
            <a:ext cx="152400" cy="142875"/>
          </a:xfrm>
          <a:prstGeom prst="ellipse">
            <a:avLst/>
          </a:prstGeom>
          <a:solidFill>
            <a:srgbClr val="235C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3599F0E0-517A-4219-B3F0-81E5DDAA811B}"/>
              </a:ext>
            </a:extLst>
          </p:cNvPr>
          <p:cNvSpPr/>
          <p:nvPr/>
        </p:nvSpPr>
        <p:spPr>
          <a:xfrm>
            <a:off x="5485851" y="4458468"/>
            <a:ext cx="152400" cy="142875"/>
          </a:xfrm>
          <a:prstGeom prst="ellipse">
            <a:avLst/>
          </a:prstGeom>
          <a:solidFill>
            <a:srgbClr val="71CB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929DD5C0-EAB5-4C66-8068-E63CE55DF58A}"/>
              </a:ext>
            </a:extLst>
          </p:cNvPr>
          <p:cNvSpPr/>
          <p:nvPr/>
        </p:nvSpPr>
        <p:spPr>
          <a:xfrm>
            <a:off x="4757190" y="4179077"/>
            <a:ext cx="152400" cy="142875"/>
          </a:xfrm>
          <a:prstGeom prst="ellipse">
            <a:avLst/>
          </a:prstGeom>
          <a:solidFill>
            <a:srgbClr val="7AD1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62739D4E-634A-48D5-9851-F179CD01A73D}"/>
              </a:ext>
            </a:extLst>
          </p:cNvPr>
          <p:cNvSpPr/>
          <p:nvPr/>
        </p:nvSpPr>
        <p:spPr>
          <a:xfrm>
            <a:off x="3785640" y="4770045"/>
            <a:ext cx="152400" cy="142875"/>
          </a:xfrm>
          <a:prstGeom prst="ellipse">
            <a:avLst/>
          </a:prstGeom>
          <a:solidFill>
            <a:srgbClr val="279F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2BE72E7A-0EBD-4C53-9835-9F6FF638EB93}"/>
              </a:ext>
            </a:extLst>
          </p:cNvPr>
          <p:cNvSpPr/>
          <p:nvPr/>
        </p:nvSpPr>
        <p:spPr>
          <a:xfrm>
            <a:off x="6376438" y="3485955"/>
            <a:ext cx="152400" cy="142875"/>
          </a:xfrm>
          <a:prstGeom prst="ellipse">
            <a:avLst/>
          </a:prstGeom>
          <a:solidFill>
            <a:srgbClr val="74C7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1C886D69-3F1B-4CD0-AAA7-7DDBBC3ECAF4}"/>
              </a:ext>
            </a:extLst>
          </p:cNvPr>
          <p:cNvSpPr/>
          <p:nvPr/>
        </p:nvSpPr>
        <p:spPr>
          <a:xfrm>
            <a:off x="7466694" y="3869806"/>
            <a:ext cx="152400" cy="142875"/>
          </a:xfrm>
          <a:prstGeom prst="ellipse">
            <a:avLst/>
          </a:prstGeom>
          <a:solidFill>
            <a:srgbClr val="FDE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CAB1FFBE-7601-484E-87C3-23D8CED0E02C}"/>
              </a:ext>
            </a:extLst>
          </p:cNvPr>
          <p:cNvSpPr/>
          <p:nvPr/>
        </p:nvSpPr>
        <p:spPr>
          <a:xfrm>
            <a:off x="7628798" y="3202474"/>
            <a:ext cx="152400" cy="142875"/>
          </a:xfrm>
          <a:prstGeom prst="ellipse">
            <a:avLst/>
          </a:prstGeom>
          <a:solidFill>
            <a:srgbClr val="FDE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6840A2AF-68EF-4739-8EF7-26F916EB10F2}"/>
              </a:ext>
            </a:extLst>
          </p:cNvPr>
          <p:cNvSpPr txBox="1"/>
          <p:nvPr/>
        </p:nvSpPr>
        <p:spPr>
          <a:xfrm>
            <a:off x="4808446" y="2625425"/>
            <a:ext cx="1130438" cy="276999"/>
          </a:xfrm>
          <a:prstGeom prst="rect">
            <a:avLst/>
          </a:prstGeom>
          <a:noFill/>
        </p:spPr>
        <p:txBody>
          <a:bodyPr wrap="none" rtlCol="0">
            <a:spAutoFit/>
          </a:bodyPr>
          <a:lstStyle/>
          <a:p>
            <a:pPr algn="ctr"/>
            <a:r>
              <a:rPr lang="en-US" sz="1200" dirty="0" err="1">
                <a:latin typeface="Arial" panose="020B0604020202020204" pitchFamily="34" charset="0"/>
                <a:cs typeface="Arial" panose="020B0604020202020204" pitchFamily="34" charset="0"/>
              </a:rPr>
              <a:t>Rosgen</a:t>
            </a:r>
            <a:r>
              <a:rPr lang="en-US" sz="1200" dirty="0">
                <a:latin typeface="Arial" panose="020B0604020202020204" pitchFamily="34" charset="0"/>
                <a:cs typeface="Arial" panose="020B0604020202020204" pitchFamily="34" charset="0"/>
              </a:rPr>
              <a:t> Index</a:t>
            </a:r>
          </a:p>
        </p:txBody>
      </p:sp>
      <p:sp>
        <p:nvSpPr>
          <p:cNvPr id="49" name="TextBox 48">
            <a:extLst>
              <a:ext uri="{FF2B5EF4-FFF2-40B4-BE49-F238E27FC236}">
                <a16:creationId xmlns:a16="http://schemas.microsoft.com/office/drawing/2014/main" id="{0BFA4801-5B74-45C4-BC70-61DDC75924CA}"/>
              </a:ext>
            </a:extLst>
          </p:cNvPr>
          <p:cNvSpPr txBox="1"/>
          <p:nvPr/>
        </p:nvSpPr>
        <p:spPr>
          <a:xfrm>
            <a:off x="6418447" y="2496739"/>
            <a:ext cx="832279" cy="461665"/>
          </a:xfrm>
          <a:prstGeom prst="rect">
            <a:avLst/>
          </a:prstGeom>
          <a:noFill/>
        </p:spPr>
        <p:txBody>
          <a:bodyPr wrap="none" rtlCol="0">
            <a:spAutoFit/>
          </a:bodyPr>
          <a:lstStyle/>
          <a:p>
            <a:pPr algn="ctr"/>
            <a:r>
              <a:rPr lang="en-US" sz="1200" dirty="0">
                <a:latin typeface="Arial" panose="020B0604020202020204" pitchFamily="34" charset="0"/>
                <a:cs typeface="Arial" panose="020B0604020202020204" pitchFamily="34" charset="0"/>
              </a:rPr>
              <a:t>Low Flow</a:t>
            </a:r>
          </a:p>
          <a:p>
            <a:pPr algn="ctr"/>
            <a:r>
              <a:rPr lang="en-US" sz="1200" dirty="0">
                <a:latin typeface="Arial" panose="020B0604020202020204" pitchFamily="34" charset="0"/>
                <a:cs typeface="Arial" panose="020B0604020202020204" pitchFamily="34" charset="0"/>
              </a:rPr>
              <a:t>Pulse %</a:t>
            </a:r>
          </a:p>
        </p:txBody>
      </p:sp>
      <p:sp>
        <p:nvSpPr>
          <p:cNvPr id="50" name="TextBox 49">
            <a:extLst>
              <a:ext uri="{FF2B5EF4-FFF2-40B4-BE49-F238E27FC236}">
                <a16:creationId xmlns:a16="http://schemas.microsoft.com/office/drawing/2014/main" id="{EC48C0C1-F3F0-4347-9901-3615F2632073}"/>
              </a:ext>
            </a:extLst>
          </p:cNvPr>
          <p:cNvSpPr txBox="1"/>
          <p:nvPr/>
        </p:nvSpPr>
        <p:spPr>
          <a:xfrm>
            <a:off x="6737582" y="3028145"/>
            <a:ext cx="522900" cy="276999"/>
          </a:xfrm>
          <a:prstGeom prst="rect">
            <a:avLst/>
          </a:prstGeom>
          <a:noFill/>
        </p:spPr>
        <p:txBody>
          <a:bodyPr wrap="none" rtlCol="0">
            <a:spAutoFit/>
          </a:bodyPr>
          <a:lstStyle/>
          <a:p>
            <a:pPr algn="ctr"/>
            <a:r>
              <a:rPr lang="en-US" sz="1200" dirty="0">
                <a:latin typeface="Arial" panose="020B0604020202020204" pitchFamily="34" charset="0"/>
                <a:cs typeface="Arial" panose="020B0604020202020204" pitchFamily="34" charset="0"/>
              </a:rPr>
              <a:t>NH</a:t>
            </a:r>
            <a:r>
              <a:rPr lang="en-US" sz="1200" baseline="-25000" dirty="0">
                <a:latin typeface="Arial" panose="020B0604020202020204" pitchFamily="34" charset="0"/>
                <a:cs typeface="Arial" panose="020B0604020202020204" pitchFamily="34" charset="0"/>
              </a:rPr>
              <a:t>4</a:t>
            </a:r>
            <a:r>
              <a:rPr lang="en-US" sz="1200" baseline="300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p:txBody>
      </p:sp>
      <p:sp>
        <p:nvSpPr>
          <p:cNvPr id="51" name="TextBox 50">
            <a:extLst>
              <a:ext uri="{FF2B5EF4-FFF2-40B4-BE49-F238E27FC236}">
                <a16:creationId xmlns:a16="http://schemas.microsoft.com/office/drawing/2014/main" id="{B862C2CB-4A07-4FDE-8AA0-9A34B25FE737}"/>
              </a:ext>
            </a:extLst>
          </p:cNvPr>
          <p:cNvSpPr txBox="1"/>
          <p:nvPr/>
        </p:nvSpPr>
        <p:spPr>
          <a:xfrm>
            <a:off x="6840429" y="3353139"/>
            <a:ext cx="712054" cy="276999"/>
          </a:xfrm>
          <a:prstGeom prst="rect">
            <a:avLst/>
          </a:prstGeom>
          <a:noFill/>
        </p:spPr>
        <p:txBody>
          <a:bodyPr wrap="none" rtlCol="0">
            <a:spAutoFit/>
          </a:bodyPr>
          <a:lstStyle/>
          <a:p>
            <a:pPr algn="ctr"/>
            <a:r>
              <a:rPr lang="en-US" sz="1200" dirty="0">
                <a:latin typeface="Arial" panose="020B0604020202020204" pitchFamily="34" charset="0"/>
                <a:cs typeface="Arial" panose="020B0604020202020204" pitchFamily="34" charset="0"/>
              </a:rPr>
              <a:t>Canopy</a:t>
            </a:r>
          </a:p>
        </p:txBody>
      </p:sp>
      <p:sp>
        <p:nvSpPr>
          <p:cNvPr id="52" name="TextBox 51">
            <a:extLst>
              <a:ext uri="{FF2B5EF4-FFF2-40B4-BE49-F238E27FC236}">
                <a16:creationId xmlns:a16="http://schemas.microsoft.com/office/drawing/2014/main" id="{0561ED95-0EFC-484F-8A5E-E7CFC41E570F}"/>
              </a:ext>
            </a:extLst>
          </p:cNvPr>
          <p:cNvSpPr txBox="1"/>
          <p:nvPr/>
        </p:nvSpPr>
        <p:spPr>
          <a:xfrm>
            <a:off x="6420627" y="4493046"/>
            <a:ext cx="1019831" cy="276999"/>
          </a:xfrm>
          <a:prstGeom prst="rect">
            <a:avLst/>
          </a:prstGeom>
          <a:noFill/>
        </p:spPr>
        <p:txBody>
          <a:bodyPr wrap="none" rtlCol="0">
            <a:spAutoFit/>
          </a:bodyPr>
          <a:lstStyle/>
          <a:p>
            <a:pPr algn="ctr"/>
            <a:r>
              <a:rPr lang="en-US" sz="1200" dirty="0">
                <a:latin typeface="Arial" panose="020B0604020202020204" pitchFamily="34" charset="0"/>
                <a:cs typeface="Arial" panose="020B0604020202020204" pitchFamily="34" charset="0"/>
              </a:rPr>
              <a:t>Conductivity</a:t>
            </a:r>
          </a:p>
        </p:txBody>
      </p:sp>
      <p:sp>
        <p:nvSpPr>
          <p:cNvPr id="53" name="TextBox 52">
            <a:extLst>
              <a:ext uri="{FF2B5EF4-FFF2-40B4-BE49-F238E27FC236}">
                <a16:creationId xmlns:a16="http://schemas.microsoft.com/office/drawing/2014/main" id="{64D6EC10-C12E-49A5-921D-B3320BC6BC57}"/>
              </a:ext>
            </a:extLst>
          </p:cNvPr>
          <p:cNvSpPr txBox="1"/>
          <p:nvPr/>
        </p:nvSpPr>
        <p:spPr>
          <a:xfrm>
            <a:off x="4079892" y="4426655"/>
            <a:ext cx="978153" cy="276999"/>
          </a:xfrm>
          <a:prstGeom prst="rect">
            <a:avLst/>
          </a:prstGeom>
          <a:noFill/>
        </p:spPr>
        <p:txBody>
          <a:bodyPr wrap="none" rtlCol="0">
            <a:spAutoFit/>
          </a:bodyPr>
          <a:lstStyle/>
          <a:p>
            <a:pPr algn="ctr"/>
            <a:r>
              <a:rPr lang="en-US" sz="1200" dirty="0">
                <a:latin typeface="Arial" panose="020B0604020202020204" pitchFamily="34" charset="0"/>
                <a:cs typeface="Arial" panose="020B0604020202020204" pitchFamily="34" charset="0"/>
              </a:rPr>
              <a:t>Flash Index</a:t>
            </a:r>
          </a:p>
        </p:txBody>
      </p:sp>
      <p:sp>
        <p:nvSpPr>
          <p:cNvPr id="54" name="TextBox 53">
            <a:extLst>
              <a:ext uri="{FF2B5EF4-FFF2-40B4-BE49-F238E27FC236}">
                <a16:creationId xmlns:a16="http://schemas.microsoft.com/office/drawing/2014/main" id="{3C62DB83-3E35-4545-A473-DE91A8AC7125}"/>
              </a:ext>
            </a:extLst>
          </p:cNvPr>
          <p:cNvSpPr txBox="1"/>
          <p:nvPr/>
        </p:nvSpPr>
        <p:spPr>
          <a:xfrm>
            <a:off x="3795391" y="2398241"/>
            <a:ext cx="1027845" cy="276999"/>
          </a:xfrm>
          <a:prstGeom prst="rect">
            <a:avLst/>
          </a:prstGeom>
          <a:noFill/>
        </p:spPr>
        <p:txBody>
          <a:bodyPr wrap="none" rtlCol="0">
            <a:spAutoFit/>
          </a:bodyPr>
          <a:lstStyle/>
          <a:p>
            <a:pPr algn="ctr"/>
            <a:r>
              <a:rPr lang="en-US" sz="1200" dirty="0">
                <a:latin typeface="Arial" panose="020B0604020202020204" pitchFamily="34" charset="0"/>
                <a:cs typeface="Arial" panose="020B0604020202020204" pitchFamily="34" charset="0"/>
              </a:rPr>
              <a:t>Precipitation</a:t>
            </a:r>
          </a:p>
        </p:txBody>
      </p:sp>
      <p:sp>
        <p:nvSpPr>
          <p:cNvPr id="58" name="TextBox 57">
            <a:extLst>
              <a:ext uri="{FF2B5EF4-FFF2-40B4-BE49-F238E27FC236}">
                <a16:creationId xmlns:a16="http://schemas.microsoft.com/office/drawing/2014/main" id="{70DB638B-DB2E-484D-8925-0642BB73CC88}"/>
              </a:ext>
            </a:extLst>
          </p:cNvPr>
          <p:cNvSpPr txBox="1"/>
          <p:nvPr/>
        </p:nvSpPr>
        <p:spPr>
          <a:xfrm>
            <a:off x="7846037" y="2536740"/>
            <a:ext cx="1170513" cy="523220"/>
          </a:xfrm>
          <a:prstGeom prst="rect">
            <a:avLst/>
          </a:prstGeom>
          <a:solidFill>
            <a:schemeClr val="bg1"/>
          </a:solidFill>
        </p:spPr>
        <p:txBody>
          <a:bodyPr wrap="none" rtlCol="0">
            <a:spAutoFit/>
          </a:bodyPr>
          <a:lstStyle/>
          <a:p>
            <a:pPr algn="ctr"/>
            <a:r>
              <a:rPr lang="en-US" sz="1400" dirty="0">
                <a:latin typeface="Arial" panose="020B0604020202020204" pitchFamily="34" charset="0"/>
                <a:cs typeface="Arial" panose="020B0604020202020204" pitchFamily="34" charset="0"/>
              </a:rPr>
              <a:t>Precipitation</a:t>
            </a:r>
          </a:p>
          <a:p>
            <a:pPr algn="ctr"/>
            <a:r>
              <a:rPr lang="en-US" sz="1400" dirty="0">
                <a:latin typeface="Arial" panose="020B0604020202020204" pitchFamily="34" charset="0"/>
                <a:cs typeface="Arial" panose="020B0604020202020204" pitchFamily="34" charset="0"/>
              </a:rPr>
              <a:t>(cm/</a:t>
            </a:r>
            <a:r>
              <a:rPr lang="en-US" sz="1400" dirty="0" err="1">
                <a:latin typeface="Arial" panose="020B0604020202020204" pitchFamily="34" charset="0"/>
                <a:cs typeface="Arial" panose="020B0604020202020204" pitchFamily="34" charset="0"/>
              </a:rPr>
              <a:t>yr</a:t>
            </a:r>
            <a:r>
              <a:rPr lang="en-US" sz="1400" dirty="0">
                <a:latin typeface="Arial" panose="020B0604020202020204" pitchFamily="34" charset="0"/>
                <a:cs typeface="Arial" panose="020B0604020202020204" pitchFamily="34" charset="0"/>
              </a:rPr>
              <a:t>)</a:t>
            </a:r>
          </a:p>
        </p:txBody>
      </p:sp>
      <p:sp>
        <p:nvSpPr>
          <p:cNvPr id="4" name="TextBox 3">
            <a:extLst>
              <a:ext uri="{FF2B5EF4-FFF2-40B4-BE49-F238E27FC236}">
                <a16:creationId xmlns:a16="http://schemas.microsoft.com/office/drawing/2014/main" id="{F96E1328-A70C-4176-87F9-5924919E27F6}"/>
              </a:ext>
            </a:extLst>
          </p:cNvPr>
          <p:cNvSpPr txBox="1"/>
          <p:nvPr/>
        </p:nvSpPr>
        <p:spPr>
          <a:xfrm>
            <a:off x="4485107" y="5316990"/>
            <a:ext cx="2788610" cy="369332"/>
          </a:xfrm>
          <a:prstGeom prst="rect">
            <a:avLst/>
          </a:prstGeom>
          <a:solidFill>
            <a:schemeClr val="bg1"/>
          </a:solidFill>
        </p:spPr>
        <p:txBody>
          <a:bodyPr wrap="square" rtlCol="0">
            <a:spAutoFit/>
          </a:bodyPr>
          <a:lstStyle/>
          <a:p>
            <a:pPr algn="ctr"/>
            <a:r>
              <a:rPr lang="en-US" dirty="0"/>
              <a:t>PC1 (43.2%)</a:t>
            </a:r>
          </a:p>
        </p:txBody>
      </p:sp>
      <p:sp>
        <p:nvSpPr>
          <p:cNvPr id="32" name="TextBox 31">
            <a:extLst>
              <a:ext uri="{FF2B5EF4-FFF2-40B4-BE49-F238E27FC236}">
                <a16:creationId xmlns:a16="http://schemas.microsoft.com/office/drawing/2014/main" id="{7CA99775-E312-4837-8F12-8CE5CA2E7B13}"/>
              </a:ext>
            </a:extLst>
          </p:cNvPr>
          <p:cNvSpPr txBox="1"/>
          <p:nvPr/>
        </p:nvSpPr>
        <p:spPr>
          <a:xfrm rot="16200000">
            <a:off x="1853096" y="3320854"/>
            <a:ext cx="2788610" cy="369332"/>
          </a:xfrm>
          <a:prstGeom prst="rect">
            <a:avLst/>
          </a:prstGeom>
          <a:solidFill>
            <a:schemeClr val="bg1"/>
          </a:solidFill>
        </p:spPr>
        <p:txBody>
          <a:bodyPr wrap="square" rtlCol="0">
            <a:spAutoFit/>
          </a:bodyPr>
          <a:lstStyle/>
          <a:p>
            <a:pPr algn="ctr"/>
            <a:r>
              <a:rPr lang="en-US" dirty="0"/>
              <a:t>PC1 (19.9%)</a:t>
            </a:r>
          </a:p>
        </p:txBody>
      </p:sp>
      <p:pic>
        <p:nvPicPr>
          <p:cNvPr id="41" name="Graphic 40" descr="Rainy scene outline">
            <a:extLst>
              <a:ext uri="{FF2B5EF4-FFF2-40B4-BE49-F238E27FC236}">
                <a16:creationId xmlns:a16="http://schemas.microsoft.com/office/drawing/2014/main" id="{4E1D4BD0-380D-49C0-9222-7EC7458A5BD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38626" y="921056"/>
            <a:ext cx="983734" cy="983734"/>
          </a:xfrm>
          <a:prstGeom prst="rect">
            <a:avLst/>
          </a:prstGeom>
        </p:spPr>
      </p:pic>
    </p:spTree>
    <p:extLst>
      <p:ext uri="{BB962C8B-B14F-4D97-AF65-F5344CB8AC3E}">
        <p14:creationId xmlns:p14="http://schemas.microsoft.com/office/powerpoint/2010/main" val="23022559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Picture 59">
            <a:extLst>
              <a:ext uri="{FF2B5EF4-FFF2-40B4-BE49-F238E27FC236}">
                <a16:creationId xmlns:a16="http://schemas.microsoft.com/office/drawing/2014/main" id="{8624E9E9-D4EF-4CAF-96D6-0EDA3C2818B5}"/>
              </a:ext>
            </a:extLst>
          </p:cNvPr>
          <p:cNvPicPr>
            <a:picLocks noChangeAspect="1"/>
          </p:cNvPicPr>
          <p:nvPr/>
        </p:nvPicPr>
        <p:blipFill>
          <a:blip r:embed="rId3"/>
          <a:stretch>
            <a:fillRect/>
          </a:stretch>
        </p:blipFill>
        <p:spPr>
          <a:xfrm>
            <a:off x="0" y="0"/>
            <a:ext cx="11433485" cy="6276588"/>
          </a:xfrm>
          <a:prstGeom prst="rect">
            <a:avLst/>
          </a:prstGeom>
        </p:spPr>
      </p:pic>
      <p:pic>
        <p:nvPicPr>
          <p:cNvPr id="8" name="Picture 7">
            <a:extLst>
              <a:ext uri="{FF2B5EF4-FFF2-40B4-BE49-F238E27FC236}">
                <a16:creationId xmlns:a16="http://schemas.microsoft.com/office/drawing/2014/main" id="{0377E87E-7EEF-4F58-A439-4B01021EBC99}"/>
              </a:ext>
            </a:extLst>
          </p:cNvPr>
          <p:cNvPicPr>
            <a:picLocks noChangeAspect="1"/>
          </p:cNvPicPr>
          <p:nvPr/>
        </p:nvPicPr>
        <p:blipFill>
          <a:blip r:embed="rId4"/>
          <a:stretch>
            <a:fillRect/>
          </a:stretch>
        </p:blipFill>
        <p:spPr>
          <a:xfrm>
            <a:off x="11433485" y="2269053"/>
            <a:ext cx="758515" cy="2073275"/>
          </a:xfrm>
          <a:prstGeom prst="rect">
            <a:avLst/>
          </a:prstGeom>
        </p:spPr>
      </p:pic>
      <p:cxnSp>
        <p:nvCxnSpPr>
          <p:cNvPr id="10" name="Straight Arrow Connector 9">
            <a:extLst>
              <a:ext uri="{FF2B5EF4-FFF2-40B4-BE49-F238E27FC236}">
                <a16:creationId xmlns:a16="http://schemas.microsoft.com/office/drawing/2014/main" id="{28C453FD-1762-49E0-ABFC-318EE1EAFC8A}"/>
              </a:ext>
            </a:extLst>
          </p:cNvPr>
          <p:cNvCxnSpPr>
            <a:cxnSpLocks/>
          </p:cNvCxnSpPr>
          <p:nvPr/>
        </p:nvCxnSpPr>
        <p:spPr>
          <a:xfrm>
            <a:off x="9445556" y="4929469"/>
            <a:ext cx="103796" cy="769378"/>
          </a:xfrm>
          <a:prstGeom prst="straightConnector1">
            <a:avLst/>
          </a:prstGeom>
          <a:ln w="1905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0E07B81-0624-48C6-8F40-65B6090F32E4}"/>
              </a:ext>
            </a:extLst>
          </p:cNvPr>
          <p:cNvCxnSpPr>
            <a:cxnSpLocks/>
          </p:cNvCxnSpPr>
          <p:nvPr/>
        </p:nvCxnSpPr>
        <p:spPr>
          <a:xfrm flipH="1" flipV="1">
            <a:off x="9127886" y="4302003"/>
            <a:ext cx="317670" cy="634059"/>
          </a:xfrm>
          <a:prstGeom prst="straightConnector1">
            <a:avLst/>
          </a:prstGeom>
          <a:ln w="190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D19076A-EBA0-4025-8A91-75B8D5454629}"/>
              </a:ext>
            </a:extLst>
          </p:cNvPr>
          <p:cNvSpPr txBox="1"/>
          <p:nvPr/>
        </p:nvSpPr>
        <p:spPr>
          <a:xfrm>
            <a:off x="8572298" y="4067439"/>
            <a:ext cx="876301" cy="253916"/>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Flash Index</a:t>
            </a:r>
          </a:p>
        </p:txBody>
      </p:sp>
      <p:sp>
        <p:nvSpPr>
          <p:cNvPr id="14" name="TextBox 13">
            <a:extLst>
              <a:ext uri="{FF2B5EF4-FFF2-40B4-BE49-F238E27FC236}">
                <a16:creationId xmlns:a16="http://schemas.microsoft.com/office/drawing/2014/main" id="{6B2BCDAB-B02D-45D3-951D-AB32E0A88A74}"/>
              </a:ext>
            </a:extLst>
          </p:cNvPr>
          <p:cNvSpPr txBox="1"/>
          <p:nvPr/>
        </p:nvSpPr>
        <p:spPr>
          <a:xfrm>
            <a:off x="10096325" y="4245988"/>
            <a:ext cx="1157290" cy="900246"/>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Conductivity</a:t>
            </a:r>
          </a:p>
          <a:p>
            <a:r>
              <a:rPr lang="en-US" sz="1050" dirty="0">
                <a:latin typeface="Arial" panose="020B0604020202020204" pitchFamily="34" charset="0"/>
                <a:cs typeface="Arial" panose="020B0604020202020204" pitchFamily="34" charset="0"/>
              </a:rPr>
              <a:t>Canopy</a:t>
            </a:r>
          </a:p>
          <a:p>
            <a:r>
              <a:rPr lang="en-US" sz="1050" dirty="0">
                <a:latin typeface="Arial" panose="020B0604020202020204" pitchFamily="34" charset="0"/>
                <a:cs typeface="Arial" panose="020B0604020202020204" pitchFamily="34" charset="0"/>
              </a:rPr>
              <a:t>Low Flow Pulse %</a:t>
            </a:r>
          </a:p>
          <a:p>
            <a:r>
              <a:rPr lang="en-US" sz="1050" dirty="0">
                <a:latin typeface="Arial" panose="020B0604020202020204" pitchFamily="34" charset="0"/>
                <a:cs typeface="Arial" panose="020B0604020202020204" pitchFamily="34" charset="0"/>
              </a:rPr>
              <a:t>NH</a:t>
            </a:r>
            <a:r>
              <a:rPr lang="en-US" sz="1050" baseline="-25000" dirty="0">
                <a:latin typeface="Arial" panose="020B0604020202020204" pitchFamily="34" charset="0"/>
                <a:cs typeface="Arial" panose="020B0604020202020204" pitchFamily="34" charset="0"/>
              </a:rPr>
              <a:t>4</a:t>
            </a:r>
            <a:r>
              <a:rPr lang="en-US" sz="1050" baseline="30000" dirty="0">
                <a:latin typeface="Arial" panose="020B0604020202020204" pitchFamily="34" charset="0"/>
                <a:cs typeface="Arial" panose="020B0604020202020204" pitchFamily="34" charset="0"/>
              </a:rPr>
              <a:t>+</a:t>
            </a:r>
          </a:p>
        </p:txBody>
      </p:sp>
      <p:cxnSp>
        <p:nvCxnSpPr>
          <p:cNvPr id="15" name="Straight Arrow Connector 14">
            <a:extLst>
              <a:ext uri="{FF2B5EF4-FFF2-40B4-BE49-F238E27FC236}">
                <a16:creationId xmlns:a16="http://schemas.microsoft.com/office/drawing/2014/main" id="{EE072C3B-0E47-43DE-AE0C-75731C0EA5CA}"/>
              </a:ext>
            </a:extLst>
          </p:cNvPr>
          <p:cNvCxnSpPr>
            <a:cxnSpLocks/>
          </p:cNvCxnSpPr>
          <p:nvPr/>
        </p:nvCxnSpPr>
        <p:spPr>
          <a:xfrm flipV="1">
            <a:off x="9445556" y="4671133"/>
            <a:ext cx="700256" cy="263456"/>
          </a:xfrm>
          <a:prstGeom prst="straightConnector1">
            <a:avLst/>
          </a:prstGeom>
          <a:ln w="190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AC7A2E1-C061-410C-A234-5174E166DABC}"/>
              </a:ext>
            </a:extLst>
          </p:cNvPr>
          <p:cNvCxnSpPr>
            <a:cxnSpLocks/>
          </p:cNvCxnSpPr>
          <p:nvPr/>
        </p:nvCxnSpPr>
        <p:spPr>
          <a:xfrm flipV="1">
            <a:off x="9445556" y="4746672"/>
            <a:ext cx="700256" cy="187917"/>
          </a:xfrm>
          <a:prstGeom prst="straightConnector1">
            <a:avLst/>
          </a:prstGeom>
          <a:ln w="190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D7CEB5A-D621-4085-B3B7-A008D19B4BA7}"/>
              </a:ext>
            </a:extLst>
          </p:cNvPr>
          <p:cNvCxnSpPr>
            <a:cxnSpLocks/>
          </p:cNvCxnSpPr>
          <p:nvPr/>
        </p:nvCxnSpPr>
        <p:spPr>
          <a:xfrm flipV="1">
            <a:off x="9445556" y="4834847"/>
            <a:ext cx="728831" cy="94622"/>
          </a:xfrm>
          <a:prstGeom prst="straightConnector1">
            <a:avLst/>
          </a:prstGeom>
          <a:ln w="190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4BECEB2-DCB6-4DF2-934F-D1C1A5B89586}"/>
              </a:ext>
            </a:extLst>
          </p:cNvPr>
          <p:cNvCxnSpPr>
            <a:cxnSpLocks/>
          </p:cNvCxnSpPr>
          <p:nvPr/>
        </p:nvCxnSpPr>
        <p:spPr>
          <a:xfrm flipV="1">
            <a:off x="9445556" y="4615322"/>
            <a:ext cx="668881" cy="319267"/>
          </a:xfrm>
          <a:prstGeom prst="straightConnector1">
            <a:avLst/>
          </a:prstGeom>
          <a:ln w="190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91A2B3A-E0B3-42FD-88FD-9F78BABE64CA}"/>
              </a:ext>
            </a:extLst>
          </p:cNvPr>
          <p:cNvSpPr txBox="1"/>
          <p:nvPr/>
        </p:nvSpPr>
        <p:spPr>
          <a:xfrm>
            <a:off x="8308835" y="4922790"/>
            <a:ext cx="941788" cy="246221"/>
          </a:xfrm>
          <a:prstGeom prst="rect">
            <a:avLst/>
          </a:prstGeom>
          <a:noFill/>
        </p:spPr>
        <p:txBody>
          <a:bodyPr wrap="square" rtlCol="0">
            <a:spAutoFit/>
          </a:bodyPr>
          <a:lstStyle/>
          <a:p>
            <a:r>
              <a:rPr lang="en-US" sz="1000" dirty="0">
                <a:latin typeface="Arial" panose="020B0604020202020204" pitchFamily="34" charset="0"/>
                <a:cs typeface="Arial" panose="020B0604020202020204" pitchFamily="34" charset="0"/>
              </a:rPr>
              <a:t>Precipitation</a:t>
            </a:r>
          </a:p>
        </p:txBody>
      </p:sp>
      <p:sp>
        <p:nvSpPr>
          <p:cNvPr id="20" name="TextBox 19">
            <a:extLst>
              <a:ext uri="{FF2B5EF4-FFF2-40B4-BE49-F238E27FC236}">
                <a16:creationId xmlns:a16="http://schemas.microsoft.com/office/drawing/2014/main" id="{C7A739E5-58CC-415C-B176-4B50CA9FC4DB}"/>
              </a:ext>
            </a:extLst>
          </p:cNvPr>
          <p:cNvSpPr txBox="1"/>
          <p:nvPr/>
        </p:nvSpPr>
        <p:spPr>
          <a:xfrm>
            <a:off x="9500827" y="5557349"/>
            <a:ext cx="1329098" cy="261610"/>
          </a:xfrm>
          <a:prstGeom prst="rect">
            <a:avLst/>
          </a:prstGeom>
          <a:noFill/>
        </p:spPr>
        <p:txBody>
          <a:bodyPr wrap="square" rtlCol="0">
            <a:spAutoFit/>
          </a:bodyPr>
          <a:lstStyle/>
          <a:p>
            <a:r>
              <a:rPr lang="en-US" sz="1050" dirty="0" err="1">
                <a:latin typeface="Arial" panose="020B0604020202020204" pitchFamily="34" charset="0"/>
                <a:cs typeface="Arial" panose="020B0604020202020204" pitchFamily="34" charset="0"/>
              </a:rPr>
              <a:t>Rosgen</a:t>
            </a:r>
            <a:r>
              <a:rPr lang="en-US" sz="1050" dirty="0">
                <a:latin typeface="Arial" panose="020B0604020202020204" pitchFamily="34" charset="0"/>
                <a:cs typeface="Arial" panose="020B0604020202020204" pitchFamily="34" charset="0"/>
              </a:rPr>
              <a:t> Index</a:t>
            </a:r>
          </a:p>
        </p:txBody>
      </p:sp>
      <p:cxnSp>
        <p:nvCxnSpPr>
          <p:cNvPr id="21" name="Straight Arrow Connector 20">
            <a:extLst>
              <a:ext uri="{FF2B5EF4-FFF2-40B4-BE49-F238E27FC236}">
                <a16:creationId xmlns:a16="http://schemas.microsoft.com/office/drawing/2014/main" id="{8833A383-C6E4-4C9E-BB31-ED6C9FC32EA8}"/>
              </a:ext>
            </a:extLst>
          </p:cNvPr>
          <p:cNvCxnSpPr>
            <a:cxnSpLocks/>
          </p:cNvCxnSpPr>
          <p:nvPr/>
        </p:nvCxnSpPr>
        <p:spPr>
          <a:xfrm>
            <a:off x="9433778" y="1814803"/>
            <a:ext cx="443830" cy="76655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20BCA350-0961-45C4-B087-479809E66A66}"/>
              </a:ext>
            </a:extLst>
          </p:cNvPr>
          <p:cNvCxnSpPr>
            <a:cxnSpLocks/>
          </p:cNvCxnSpPr>
          <p:nvPr/>
        </p:nvCxnSpPr>
        <p:spPr>
          <a:xfrm flipH="1">
            <a:off x="8552717" y="1811232"/>
            <a:ext cx="881062" cy="5202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9272021B-F4A5-41D1-A76E-ABD816F963E1}"/>
              </a:ext>
            </a:extLst>
          </p:cNvPr>
          <p:cNvSpPr/>
          <p:nvPr/>
        </p:nvSpPr>
        <p:spPr>
          <a:xfrm>
            <a:off x="9094013" y="2447985"/>
            <a:ext cx="148829" cy="147637"/>
          </a:xfrm>
          <a:prstGeom prst="ellipse">
            <a:avLst/>
          </a:prstGeom>
          <a:solidFill>
            <a:srgbClr val="5790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4" name="Oval 23">
            <a:extLst>
              <a:ext uri="{FF2B5EF4-FFF2-40B4-BE49-F238E27FC236}">
                <a16:creationId xmlns:a16="http://schemas.microsoft.com/office/drawing/2014/main" id="{E61C7486-7FA1-4FEB-91B8-DFE2C09FF77C}"/>
              </a:ext>
            </a:extLst>
          </p:cNvPr>
          <p:cNvSpPr/>
          <p:nvPr/>
        </p:nvSpPr>
        <p:spPr>
          <a:xfrm>
            <a:off x="9712048" y="2328478"/>
            <a:ext cx="148829" cy="147637"/>
          </a:xfrm>
          <a:prstGeom prst="ellipse">
            <a:avLst/>
          </a:prstGeom>
          <a:solidFill>
            <a:srgbClr val="95DA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5" name="Oval 24">
            <a:extLst>
              <a:ext uri="{FF2B5EF4-FFF2-40B4-BE49-F238E27FC236}">
                <a16:creationId xmlns:a16="http://schemas.microsoft.com/office/drawing/2014/main" id="{DA9C21ED-2786-428A-9F4A-06BB783F57E8}"/>
              </a:ext>
            </a:extLst>
          </p:cNvPr>
          <p:cNvSpPr/>
          <p:nvPr/>
        </p:nvSpPr>
        <p:spPr>
          <a:xfrm>
            <a:off x="9020575" y="2143607"/>
            <a:ext cx="148829" cy="147637"/>
          </a:xfrm>
          <a:prstGeom prst="ellipse">
            <a:avLst/>
          </a:prstGeom>
          <a:solidFill>
            <a:srgbClr val="52B2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6" name="Oval 25">
            <a:extLst>
              <a:ext uri="{FF2B5EF4-FFF2-40B4-BE49-F238E27FC236}">
                <a16:creationId xmlns:a16="http://schemas.microsoft.com/office/drawing/2014/main" id="{4A676D1C-E1C0-41D1-B92B-C5013FECDACF}"/>
              </a:ext>
            </a:extLst>
          </p:cNvPr>
          <p:cNvSpPr/>
          <p:nvPr/>
        </p:nvSpPr>
        <p:spPr>
          <a:xfrm>
            <a:off x="8446269" y="2010079"/>
            <a:ext cx="148829" cy="147637"/>
          </a:xfrm>
          <a:prstGeom prst="ellipse">
            <a:avLst/>
          </a:prstGeom>
          <a:solidFill>
            <a:srgbClr val="693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7" name="Oval 26">
            <a:extLst>
              <a:ext uri="{FF2B5EF4-FFF2-40B4-BE49-F238E27FC236}">
                <a16:creationId xmlns:a16="http://schemas.microsoft.com/office/drawing/2014/main" id="{2514486F-D5C8-4E9B-9DAD-F7B30A816FA1}"/>
              </a:ext>
            </a:extLst>
          </p:cNvPr>
          <p:cNvSpPr/>
          <p:nvPr/>
        </p:nvSpPr>
        <p:spPr>
          <a:xfrm>
            <a:off x="8714169" y="1655867"/>
            <a:ext cx="148829" cy="147637"/>
          </a:xfrm>
          <a:prstGeom prst="ellipse">
            <a:avLst/>
          </a:prstGeom>
          <a:solidFill>
            <a:srgbClr val="6B4B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8" name="Oval 27">
            <a:extLst>
              <a:ext uri="{FF2B5EF4-FFF2-40B4-BE49-F238E27FC236}">
                <a16:creationId xmlns:a16="http://schemas.microsoft.com/office/drawing/2014/main" id="{6D0D50A1-D6F4-42AF-A018-DAB4BE8757E1}"/>
              </a:ext>
            </a:extLst>
          </p:cNvPr>
          <p:cNvSpPr/>
          <p:nvPr/>
        </p:nvSpPr>
        <p:spPr>
          <a:xfrm>
            <a:off x="10960457" y="2172303"/>
            <a:ext cx="148829" cy="147637"/>
          </a:xfrm>
          <a:prstGeom prst="ellipse">
            <a:avLst/>
          </a:prstGeom>
          <a:solidFill>
            <a:srgbClr val="FDE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9" name="Oval 28">
            <a:extLst>
              <a:ext uri="{FF2B5EF4-FFF2-40B4-BE49-F238E27FC236}">
                <a16:creationId xmlns:a16="http://schemas.microsoft.com/office/drawing/2014/main" id="{0B7637EE-B0E3-484B-895E-B50C5FF3F129}"/>
              </a:ext>
            </a:extLst>
          </p:cNvPr>
          <p:cNvSpPr/>
          <p:nvPr/>
        </p:nvSpPr>
        <p:spPr>
          <a:xfrm>
            <a:off x="8788959" y="726789"/>
            <a:ext cx="148829" cy="147637"/>
          </a:xfrm>
          <a:prstGeom prst="ellipse">
            <a:avLst/>
          </a:prstGeom>
          <a:solidFill>
            <a:srgbClr val="5F8A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0" name="Oval 29">
            <a:extLst>
              <a:ext uri="{FF2B5EF4-FFF2-40B4-BE49-F238E27FC236}">
                <a16:creationId xmlns:a16="http://schemas.microsoft.com/office/drawing/2014/main" id="{9C8BE61B-1F95-464C-980D-98CAB4101B53}"/>
              </a:ext>
            </a:extLst>
          </p:cNvPr>
          <p:cNvSpPr/>
          <p:nvPr/>
        </p:nvSpPr>
        <p:spPr>
          <a:xfrm>
            <a:off x="11017277" y="1768518"/>
            <a:ext cx="148829" cy="147637"/>
          </a:xfrm>
          <a:prstGeom prst="ellipse">
            <a:avLst/>
          </a:prstGeom>
          <a:solidFill>
            <a:srgbClr val="FDE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0A74C50E-F3A2-4C08-B2E5-C5A8D70A471A}"/>
              </a:ext>
            </a:extLst>
          </p:cNvPr>
          <p:cNvSpPr txBox="1"/>
          <p:nvPr/>
        </p:nvSpPr>
        <p:spPr>
          <a:xfrm>
            <a:off x="8328423" y="1057814"/>
            <a:ext cx="941788" cy="261610"/>
          </a:xfrm>
          <a:prstGeom prst="rect">
            <a:avLst/>
          </a:prstGeom>
          <a:noFill/>
        </p:spPr>
        <p:txBody>
          <a:bodyPr wrap="square" rtlCol="0">
            <a:spAutoFit/>
          </a:bodyPr>
          <a:lstStyle/>
          <a:p>
            <a:r>
              <a:rPr lang="en-US" sz="1100" i="1" dirty="0">
                <a:latin typeface="Arial" panose="020B0604020202020204" pitchFamily="34" charset="0"/>
                <a:cs typeface="Arial" panose="020B0604020202020204" pitchFamily="34" charset="0"/>
              </a:rPr>
              <a:t>L. </a:t>
            </a:r>
            <a:r>
              <a:rPr lang="en-US" sz="1100" i="1" dirty="0" err="1">
                <a:latin typeface="Arial" panose="020B0604020202020204" pitchFamily="34" charset="0"/>
                <a:cs typeface="Arial" panose="020B0604020202020204" pitchFamily="34" charset="0"/>
              </a:rPr>
              <a:t>megalotis</a:t>
            </a:r>
            <a:endParaRPr lang="en-US" sz="1100" i="1" dirty="0">
              <a:latin typeface="Arial" panose="020B0604020202020204" pitchFamily="34" charset="0"/>
              <a:cs typeface="Arial" panose="020B0604020202020204" pitchFamily="34" charset="0"/>
            </a:endParaRPr>
          </a:p>
        </p:txBody>
      </p:sp>
      <p:cxnSp>
        <p:nvCxnSpPr>
          <p:cNvPr id="32" name="Straight Arrow Connector 31">
            <a:extLst>
              <a:ext uri="{FF2B5EF4-FFF2-40B4-BE49-F238E27FC236}">
                <a16:creationId xmlns:a16="http://schemas.microsoft.com/office/drawing/2014/main" id="{9EA360EA-96B3-4B18-B0F5-500A9C01BE4B}"/>
              </a:ext>
            </a:extLst>
          </p:cNvPr>
          <p:cNvCxnSpPr>
            <a:cxnSpLocks/>
          </p:cNvCxnSpPr>
          <p:nvPr/>
        </p:nvCxnSpPr>
        <p:spPr>
          <a:xfrm>
            <a:off x="9433777" y="1814803"/>
            <a:ext cx="944758" cy="18253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0A9A8656-8F30-4144-92D6-DDEEFF9C23A4}"/>
              </a:ext>
            </a:extLst>
          </p:cNvPr>
          <p:cNvCxnSpPr>
            <a:cxnSpLocks/>
          </p:cNvCxnSpPr>
          <p:nvPr/>
        </p:nvCxnSpPr>
        <p:spPr>
          <a:xfrm flipH="1" flipV="1">
            <a:off x="8972113" y="443634"/>
            <a:ext cx="459284" cy="137117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BCF412C9-9698-4199-A5BD-31631D2FB88F}"/>
              </a:ext>
            </a:extLst>
          </p:cNvPr>
          <p:cNvCxnSpPr>
            <a:cxnSpLocks/>
          </p:cNvCxnSpPr>
          <p:nvPr/>
        </p:nvCxnSpPr>
        <p:spPr>
          <a:xfrm flipH="1">
            <a:off x="8892046" y="1807123"/>
            <a:ext cx="539351" cy="13864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18740835-8FF3-4892-9741-C21D8F831AAD}"/>
              </a:ext>
            </a:extLst>
          </p:cNvPr>
          <p:cNvSpPr/>
          <p:nvPr/>
        </p:nvSpPr>
        <p:spPr>
          <a:xfrm>
            <a:off x="9111345" y="1828465"/>
            <a:ext cx="148829" cy="147637"/>
          </a:xfrm>
          <a:prstGeom prst="ellipse">
            <a:avLst/>
          </a:prstGeom>
          <a:solidFill>
            <a:srgbClr val="77C8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6" name="Oval 35">
            <a:extLst>
              <a:ext uri="{FF2B5EF4-FFF2-40B4-BE49-F238E27FC236}">
                <a16:creationId xmlns:a16="http://schemas.microsoft.com/office/drawing/2014/main" id="{3991065F-E2AD-48F5-AD06-A9216C86F2C6}"/>
              </a:ext>
            </a:extLst>
          </p:cNvPr>
          <p:cNvSpPr/>
          <p:nvPr/>
        </p:nvSpPr>
        <p:spPr>
          <a:xfrm>
            <a:off x="8846787" y="119827"/>
            <a:ext cx="148829" cy="147637"/>
          </a:xfrm>
          <a:prstGeom prst="ellipse">
            <a:avLst/>
          </a:prstGeom>
          <a:solidFill>
            <a:srgbClr val="8DD5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57641F1E-BBD1-490B-A0E4-C942230A8E04}"/>
              </a:ext>
            </a:extLst>
          </p:cNvPr>
          <p:cNvSpPr txBox="1"/>
          <p:nvPr/>
        </p:nvSpPr>
        <p:spPr>
          <a:xfrm>
            <a:off x="8514730" y="1936216"/>
            <a:ext cx="1122655" cy="261610"/>
          </a:xfrm>
          <a:prstGeom prst="rect">
            <a:avLst/>
          </a:prstGeom>
          <a:noFill/>
        </p:spPr>
        <p:txBody>
          <a:bodyPr wrap="square" rtlCol="0">
            <a:spAutoFit/>
          </a:bodyPr>
          <a:lstStyle/>
          <a:p>
            <a:r>
              <a:rPr lang="en-US" sz="1100" i="1" dirty="0">
                <a:latin typeface="Arial" panose="020B0604020202020204" pitchFamily="34" charset="0"/>
                <a:cs typeface="Arial" panose="020B0604020202020204" pitchFamily="34" charset="0"/>
              </a:rPr>
              <a:t>L. macrochirus</a:t>
            </a:r>
          </a:p>
        </p:txBody>
      </p:sp>
      <p:sp>
        <p:nvSpPr>
          <p:cNvPr id="38" name="TextBox 37">
            <a:extLst>
              <a:ext uri="{FF2B5EF4-FFF2-40B4-BE49-F238E27FC236}">
                <a16:creationId xmlns:a16="http://schemas.microsoft.com/office/drawing/2014/main" id="{3D8EE5CF-7509-4370-A11B-B031022375CA}"/>
              </a:ext>
            </a:extLst>
          </p:cNvPr>
          <p:cNvSpPr txBox="1"/>
          <p:nvPr/>
        </p:nvSpPr>
        <p:spPr>
          <a:xfrm>
            <a:off x="9878222" y="2107297"/>
            <a:ext cx="1065503" cy="261610"/>
          </a:xfrm>
          <a:prstGeom prst="rect">
            <a:avLst/>
          </a:prstGeom>
          <a:noFill/>
        </p:spPr>
        <p:txBody>
          <a:bodyPr wrap="square" rtlCol="0">
            <a:spAutoFit/>
          </a:bodyPr>
          <a:lstStyle/>
          <a:p>
            <a:r>
              <a:rPr lang="en-US" sz="1100" i="1" dirty="0">
                <a:latin typeface="Arial" panose="020B0604020202020204" pitchFamily="34" charset="0"/>
                <a:cs typeface="Arial" panose="020B0604020202020204" pitchFamily="34" charset="0"/>
              </a:rPr>
              <a:t>G. </a:t>
            </a:r>
            <a:r>
              <a:rPr lang="en-US" sz="1100" i="1" dirty="0" err="1">
                <a:latin typeface="Arial" panose="020B0604020202020204" pitchFamily="34" charset="0"/>
                <a:cs typeface="Arial" panose="020B0604020202020204" pitchFamily="34" charset="0"/>
              </a:rPr>
              <a:t>affinis</a:t>
            </a:r>
            <a:endParaRPr lang="en-US" sz="1100" i="1"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3C12954B-3DBD-4E62-B0D8-C79CA4A13780}"/>
              </a:ext>
            </a:extLst>
          </p:cNvPr>
          <p:cNvSpPr txBox="1"/>
          <p:nvPr/>
        </p:nvSpPr>
        <p:spPr>
          <a:xfrm>
            <a:off x="10185946" y="1730985"/>
            <a:ext cx="939129" cy="261610"/>
          </a:xfrm>
          <a:prstGeom prst="rect">
            <a:avLst/>
          </a:prstGeom>
          <a:noFill/>
        </p:spPr>
        <p:txBody>
          <a:bodyPr wrap="square" rtlCol="0">
            <a:spAutoFit/>
          </a:bodyPr>
          <a:lstStyle/>
          <a:p>
            <a:r>
              <a:rPr lang="en-US" sz="1100" i="1" dirty="0">
                <a:latin typeface="Arial" panose="020B0604020202020204" pitchFamily="34" charset="0"/>
                <a:cs typeface="Arial" panose="020B0604020202020204" pitchFamily="34" charset="0"/>
              </a:rPr>
              <a:t>P. </a:t>
            </a:r>
            <a:r>
              <a:rPr lang="en-US" sz="1100" i="1" dirty="0" err="1">
                <a:latin typeface="Arial" panose="020B0604020202020204" pitchFamily="34" charset="0"/>
                <a:cs typeface="Arial" panose="020B0604020202020204" pitchFamily="34" charset="0"/>
              </a:rPr>
              <a:t>latipinna</a:t>
            </a:r>
            <a:endParaRPr lang="en-US" sz="1100" i="1" dirty="0">
              <a:latin typeface="Arial" panose="020B0604020202020204" pitchFamily="34" charset="0"/>
              <a:cs typeface="Arial" panose="020B0604020202020204" pitchFamily="34" charset="0"/>
            </a:endParaRPr>
          </a:p>
        </p:txBody>
      </p:sp>
      <p:sp>
        <p:nvSpPr>
          <p:cNvPr id="40" name="TextBox 39">
            <a:extLst>
              <a:ext uri="{FF2B5EF4-FFF2-40B4-BE49-F238E27FC236}">
                <a16:creationId xmlns:a16="http://schemas.microsoft.com/office/drawing/2014/main" id="{E6E758FE-5F98-48F9-9BAB-024322AFD542}"/>
              </a:ext>
            </a:extLst>
          </p:cNvPr>
          <p:cNvSpPr txBox="1"/>
          <p:nvPr/>
        </p:nvSpPr>
        <p:spPr>
          <a:xfrm>
            <a:off x="8846786" y="219900"/>
            <a:ext cx="1030821" cy="261610"/>
          </a:xfrm>
          <a:prstGeom prst="rect">
            <a:avLst/>
          </a:prstGeom>
          <a:noFill/>
        </p:spPr>
        <p:txBody>
          <a:bodyPr wrap="square" rtlCol="0">
            <a:spAutoFit/>
          </a:bodyPr>
          <a:lstStyle/>
          <a:p>
            <a:r>
              <a:rPr lang="en-US" sz="1100" i="1" dirty="0">
                <a:latin typeface="Arial" panose="020B0604020202020204" pitchFamily="34" charset="0"/>
                <a:cs typeface="Arial" panose="020B0604020202020204" pitchFamily="34" charset="0"/>
              </a:rPr>
              <a:t>C. </a:t>
            </a:r>
            <a:r>
              <a:rPr lang="en-US" sz="1100" i="1" dirty="0" err="1">
                <a:latin typeface="Arial" panose="020B0604020202020204" pitchFamily="34" charset="0"/>
                <a:cs typeface="Arial" panose="020B0604020202020204" pitchFamily="34" charset="0"/>
              </a:rPr>
              <a:t>lutrensis</a:t>
            </a:r>
            <a:endParaRPr lang="en-US" sz="1100" i="1" dirty="0">
              <a:latin typeface="Arial" panose="020B0604020202020204" pitchFamily="34" charset="0"/>
              <a:cs typeface="Arial" panose="020B0604020202020204" pitchFamily="34" charset="0"/>
            </a:endParaRPr>
          </a:p>
        </p:txBody>
      </p:sp>
      <p:sp>
        <p:nvSpPr>
          <p:cNvPr id="41" name="Oval 40">
            <a:extLst>
              <a:ext uri="{FF2B5EF4-FFF2-40B4-BE49-F238E27FC236}">
                <a16:creationId xmlns:a16="http://schemas.microsoft.com/office/drawing/2014/main" id="{693E6C32-388C-4A7B-8017-EBA3A3A88085}"/>
              </a:ext>
            </a:extLst>
          </p:cNvPr>
          <p:cNvSpPr/>
          <p:nvPr/>
        </p:nvSpPr>
        <p:spPr>
          <a:xfrm>
            <a:off x="9083913" y="5574512"/>
            <a:ext cx="148829" cy="147637"/>
          </a:xfrm>
          <a:prstGeom prst="ellipse">
            <a:avLst/>
          </a:prstGeom>
          <a:solidFill>
            <a:srgbClr val="5790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2" name="Oval 41">
            <a:extLst>
              <a:ext uri="{FF2B5EF4-FFF2-40B4-BE49-F238E27FC236}">
                <a16:creationId xmlns:a16="http://schemas.microsoft.com/office/drawing/2014/main" id="{35F10FDE-0A70-4FEC-9F46-6D56EECD4773}"/>
              </a:ext>
            </a:extLst>
          </p:cNvPr>
          <p:cNvSpPr/>
          <p:nvPr/>
        </p:nvSpPr>
        <p:spPr>
          <a:xfrm>
            <a:off x="9703965" y="5500693"/>
            <a:ext cx="148829" cy="147637"/>
          </a:xfrm>
          <a:prstGeom prst="ellipse">
            <a:avLst/>
          </a:prstGeom>
          <a:solidFill>
            <a:srgbClr val="95DA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3" name="Oval 42">
            <a:extLst>
              <a:ext uri="{FF2B5EF4-FFF2-40B4-BE49-F238E27FC236}">
                <a16:creationId xmlns:a16="http://schemas.microsoft.com/office/drawing/2014/main" id="{17492F71-7AF6-42EC-A202-85BBDC28803E}"/>
              </a:ext>
            </a:extLst>
          </p:cNvPr>
          <p:cNvSpPr/>
          <p:nvPr/>
        </p:nvSpPr>
        <p:spPr>
          <a:xfrm>
            <a:off x="9019599" y="5264626"/>
            <a:ext cx="148829" cy="147637"/>
          </a:xfrm>
          <a:prstGeom prst="ellipse">
            <a:avLst/>
          </a:prstGeom>
          <a:solidFill>
            <a:srgbClr val="52B2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 name="Oval 43">
            <a:extLst>
              <a:ext uri="{FF2B5EF4-FFF2-40B4-BE49-F238E27FC236}">
                <a16:creationId xmlns:a16="http://schemas.microsoft.com/office/drawing/2014/main" id="{71E5C5FF-E74B-48C0-8994-4EF3C4F7542D}"/>
              </a:ext>
            </a:extLst>
          </p:cNvPr>
          <p:cNvSpPr/>
          <p:nvPr/>
        </p:nvSpPr>
        <p:spPr>
          <a:xfrm>
            <a:off x="8449383" y="5161339"/>
            <a:ext cx="148829" cy="147637"/>
          </a:xfrm>
          <a:prstGeom prst="ellipse">
            <a:avLst/>
          </a:prstGeom>
          <a:solidFill>
            <a:srgbClr val="693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1AFC8E57-09E3-4538-8EC6-58CFA0875ED1}"/>
              </a:ext>
            </a:extLst>
          </p:cNvPr>
          <p:cNvSpPr/>
          <p:nvPr/>
        </p:nvSpPr>
        <p:spPr>
          <a:xfrm>
            <a:off x="8705315" y="4808339"/>
            <a:ext cx="148829" cy="147637"/>
          </a:xfrm>
          <a:prstGeom prst="ellipse">
            <a:avLst/>
          </a:prstGeom>
          <a:solidFill>
            <a:srgbClr val="6B4B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6" name="Oval 45">
            <a:extLst>
              <a:ext uri="{FF2B5EF4-FFF2-40B4-BE49-F238E27FC236}">
                <a16:creationId xmlns:a16="http://schemas.microsoft.com/office/drawing/2014/main" id="{279B9ABA-98BD-4631-8931-D01F253FC4B0}"/>
              </a:ext>
            </a:extLst>
          </p:cNvPr>
          <p:cNvSpPr/>
          <p:nvPr/>
        </p:nvSpPr>
        <p:spPr>
          <a:xfrm>
            <a:off x="10963472" y="5328237"/>
            <a:ext cx="148829" cy="147637"/>
          </a:xfrm>
          <a:prstGeom prst="ellipse">
            <a:avLst/>
          </a:prstGeom>
          <a:solidFill>
            <a:srgbClr val="FDE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7" name="Oval 46">
            <a:extLst>
              <a:ext uri="{FF2B5EF4-FFF2-40B4-BE49-F238E27FC236}">
                <a16:creationId xmlns:a16="http://schemas.microsoft.com/office/drawing/2014/main" id="{146D6525-1150-4B87-A372-5675D49E0A12}"/>
              </a:ext>
            </a:extLst>
          </p:cNvPr>
          <p:cNvSpPr/>
          <p:nvPr/>
        </p:nvSpPr>
        <p:spPr>
          <a:xfrm>
            <a:off x="8787204" y="3863175"/>
            <a:ext cx="148829" cy="147637"/>
          </a:xfrm>
          <a:prstGeom prst="ellipse">
            <a:avLst/>
          </a:prstGeom>
          <a:solidFill>
            <a:srgbClr val="5F8A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8" name="Oval 47">
            <a:extLst>
              <a:ext uri="{FF2B5EF4-FFF2-40B4-BE49-F238E27FC236}">
                <a16:creationId xmlns:a16="http://schemas.microsoft.com/office/drawing/2014/main" id="{AA222334-314C-4A63-86F0-C12AFBE75429}"/>
              </a:ext>
            </a:extLst>
          </p:cNvPr>
          <p:cNvSpPr/>
          <p:nvPr/>
        </p:nvSpPr>
        <p:spPr>
          <a:xfrm>
            <a:off x="11017277" y="4900700"/>
            <a:ext cx="148829" cy="147637"/>
          </a:xfrm>
          <a:prstGeom prst="ellipse">
            <a:avLst/>
          </a:prstGeom>
          <a:solidFill>
            <a:srgbClr val="FDE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0" name="Oval 49">
            <a:extLst>
              <a:ext uri="{FF2B5EF4-FFF2-40B4-BE49-F238E27FC236}">
                <a16:creationId xmlns:a16="http://schemas.microsoft.com/office/drawing/2014/main" id="{A0BBF7E4-7D42-4A47-B9A4-FD3E6BE4180E}"/>
              </a:ext>
            </a:extLst>
          </p:cNvPr>
          <p:cNvSpPr/>
          <p:nvPr/>
        </p:nvSpPr>
        <p:spPr>
          <a:xfrm>
            <a:off x="8860336" y="3257833"/>
            <a:ext cx="148829" cy="147637"/>
          </a:xfrm>
          <a:prstGeom prst="ellipse">
            <a:avLst/>
          </a:prstGeom>
          <a:solidFill>
            <a:srgbClr val="8DD5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pic>
        <p:nvPicPr>
          <p:cNvPr id="51" name="Picture 50" descr="A close up of a fish&#10;&#10;Description automatically generated">
            <a:extLst>
              <a:ext uri="{FF2B5EF4-FFF2-40B4-BE49-F238E27FC236}">
                <a16:creationId xmlns:a16="http://schemas.microsoft.com/office/drawing/2014/main" id="{B666B93E-8508-4C03-8BCD-0BC95B540000}"/>
              </a:ext>
            </a:extLst>
          </p:cNvPr>
          <p:cNvPicPr>
            <a:picLocks noChangeAspect="1"/>
          </p:cNvPicPr>
          <p:nvPr/>
        </p:nvPicPr>
        <p:blipFill rotWithShape="1">
          <a:blip r:embed="rId5">
            <a:extLst>
              <a:ext uri="{28A0092B-C50C-407E-A947-70E740481C1C}">
                <a14:useLocalDpi xmlns:a14="http://schemas.microsoft.com/office/drawing/2010/main" val="0"/>
              </a:ext>
            </a:extLst>
          </a:blip>
          <a:srcRect l="7260" t="15335" r="6711" b="34350"/>
          <a:stretch/>
        </p:blipFill>
        <p:spPr>
          <a:xfrm flipH="1">
            <a:off x="9932308" y="2314147"/>
            <a:ext cx="540722" cy="237279"/>
          </a:xfrm>
          <a:prstGeom prst="rect">
            <a:avLst/>
          </a:prstGeom>
        </p:spPr>
      </p:pic>
      <p:pic>
        <p:nvPicPr>
          <p:cNvPr id="52" name="Picture 51" descr="A close up of a fish&#10;&#10;Description automatically generated">
            <a:extLst>
              <a:ext uri="{FF2B5EF4-FFF2-40B4-BE49-F238E27FC236}">
                <a16:creationId xmlns:a16="http://schemas.microsoft.com/office/drawing/2014/main" id="{A03C8E0E-F5FC-4CA5-8D35-047D41ECAA95}"/>
              </a:ext>
            </a:extLst>
          </p:cNvPr>
          <p:cNvPicPr>
            <a:picLocks noChangeAspect="1"/>
          </p:cNvPicPr>
          <p:nvPr/>
        </p:nvPicPr>
        <p:blipFill rotWithShape="1">
          <a:blip r:embed="rId6">
            <a:clrChange>
              <a:clrFrom>
                <a:srgbClr val="0000AA"/>
              </a:clrFrom>
              <a:clrTo>
                <a:srgbClr val="0000AA">
                  <a:alpha val="0"/>
                </a:srgbClr>
              </a:clrTo>
            </a:clrChange>
            <a:extLst>
              <a:ext uri="{28A0092B-C50C-407E-A947-70E740481C1C}">
                <a14:useLocalDpi xmlns:a14="http://schemas.microsoft.com/office/drawing/2010/main" val="0"/>
              </a:ext>
            </a:extLst>
          </a:blip>
          <a:srcRect l="9193" t="19355" r="9516" b="30322"/>
          <a:stretch/>
        </p:blipFill>
        <p:spPr>
          <a:xfrm flipH="1">
            <a:off x="10417319" y="1940810"/>
            <a:ext cx="506974" cy="235381"/>
          </a:xfrm>
          <a:prstGeom prst="rect">
            <a:avLst/>
          </a:prstGeom>
        </p:spPr>
      </p:pic>
      <p:pic>
        <p:nvPicPr>
          <p:cNvPr id="53" name="Picture 52" descr="A close up of a fish&#10;&#10;Description automatically generated">
            <a:extLst>
              <a:ext uri="{FF2B5EF4-FFF2-40B4-BE49-F238E27FC236}">
                <a16:creationId xmlns:a16="http://schemas.microsoft.com/office/drawing/2014/main" id="{FEC2EAAB-A946-4D27-AB7A-19A24340F3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45466" y="2148408"/>
            <a:ext cx="557354" cy="343065"/>
          </a:xfrm>
          <a:prstGeom prst="rect">
            <a:avLst/>
          </a:prstGeom>
        </p:spPr>
      </p:pic>
      <p:pic>
        <p:nvPicPr>
          <p:cNvPr id="54" name="Picture 53">
            <a:extLst>
              <a:ext uri="{FF2B5EF4-FFF2-40B4-BE49-F238E27FC236}">
                <a16:creationId xmlns:a16="http://schemas.microsoft.com/office/drawing/2014/main" id="{314BA5B2-1CBD-4BF4-A173-EDCBC54C00D2}"/>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201" b="89831" l="3438" r="95000">
                        <a14:foregroundMark x1="7031" y1="52542" x2="7031" y2="52542"/>
                        <a14:foregroundMark x1="3438" y1="52542" x2="3438" y2="52542"/>
                        <a14:foregroundMark x1="94531" y1="32930" x2="94531" y2="32930"/>
                        <a14:foregroundMark x1="95000" y1="62470" x2="95000" y2="62470"/>
                      </a14:backgroundRemoval>
                    </a14:imgEffect>
                  </a14:imgLayer>
                </a14:imgProps>
              </a:ext>
            </a:extLst>
          </a:blip>
          <a:stretch>
            <a:fillRect/>
          </a:stretch>
        </p:blipFill>
        <p:spPr>
          <a:xfrm flipH="1">
            <a:off x="8408857" y="1256880"/>
            <a:ext cx="584391" cy="377115"/>
          </a:xfrm>
          <a:prstGeom prst="rect">
            <a:avLst/>
          </a:prstGeom>
        </p:spPr>
      </p:pic>
      <p:pic>
        <p:nvPicPr>
          <p:cNvPr id="55" name="Picture 54" descr="A close up of a fish&#10;&#10;Description automatically generated">
            <a:extLst>
              <a:ext uri="{FF2B5EF4-FFF2-40B4-BE49-F238E27FC236}">
                <a16:creationId xmlns:a16="http://schemas.microsoft.com/office/drawing/2014/main" id="{36011413-6E72-4888-894D-189956B92AF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111345" y="466691"/>
            <a:ext cx="495833" cy="266987"/>
          </a:xfrm>
          <a:prstGeom prst="rect">
            <a:avLst/>
          </a:prstGeom>
        </p:spPr>
      </p:pic>
      <p:cxnSp>
        <p:nvCxnSpPr>
          <p:cNvPr id="11" name="Straight Arrow Connector 10">
            <a:extLst>
              <a:ext uri="{FF2B5EF4-FFF2-40B4-BE49-F238E27FC236}">
                <a16:creationId xmlns:a16="http://schemas.microsoft.com/office/drawing/2014/main" id="{59F0244D-3268-4468-A49C-1CC79791A597}"/>
              </a:ext>
            </a:extLst>
          </p:cNvPr>
          <p:cNvCxnSpPr>
            <a:cxnSpLocks/>
          </p:cNvCxnSpPr>
          <p:nvPr/>
        </p:nvCxnSpPr>
        <p:spPr>
          <a:xfrm flipH="1">
            <a:off x="8756824" y="4936062"/>
            <a:ext cx="688732" cy="29027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8FDD4916-C570-46C7-A55D-67B6BB59AB8E}"/>
              </a:ext>
            </a:extLst>
          </p:cNvPr>
          <p:cNvSpPr/>
          <p:nvPr/>
        </p:nvSpPr>
        <p:spPr>
          <a:xfrm>
            <a:off x="9111345" y="4965071"/>
            <a:ext cx="148829" cy="147637"/>
          </a:xfrm>
          <a:prstGeom prst="ellipse">
            <a:avLst/>
          </a:prstGeom>
          <a:solidFill>
            <a:srgbClr val="77C8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74" name="TextBox 73">
            <a:extLst>
              <a:ext uri="{FF2B5EF4-FFF2-40B4-BE49-F238E27FC236}">
                <a16:creationId xmlns:a16="http://schemas.microsoft.com/office/drawing/2014/main" id="{CCF733E4-0DAF-402B-8CAD-B4E58836B638}"/>
              </a:ext>
            </a:extLst>
          </p:cNvPr>
          <p:cNvSpPr txBox="1"/>
          <p:nvPr/>
        </p:nvSpPr>
        <p:spPr>
          <a:xfrm>
            <a:off x="5716742" y="5979870"/>
            <a:ext cx="692818" cy="369332"/>
          </a:xfrm>
          <a:prstGeom prst="rect">
            <a:avLst/>
          </a:prstGeom>
          <a:solidFill>
            <a:schemeClr val="bg1"/>
          </a:solidFill>
        </p:spPr>
        <p:txBody>
          <a:bodyPr wrap="none" rtlCol="0">
            <a:spAutoFit/>
          </a:bodyPr>
          <a:lstStyle/>
          <a:p>
            <a:r>
              <a:rPr lang="en-US" sz="1800" dirty="0">
                <a:latin typeface="Arial" panose="020B0604020202020204" pitchFamily="34" charset="0"/>
                <a:cs typeface="Arial" panose="020B0604020202020204" pitchFamily="34" charset="0"/>
              </a:rPr>
              <a:t>NH</a:t>
            </a:r>
            <a:r>
              <a:rPr lang="en-US" sz="1800" baseline="-25000" dirty="0">
                <a:latin typeface="Arial" panose="020B0604020202020204" pitchFamily="34" charset="0"/>
                <a:cs typeface="Arial" panose="020B0604020202020204" pitchFamily="34" charset="0"/>
              </a:rPr>
              <a:t>4</a:t>
            </a:r>
            <a:r>
              <a:rPr lang="en-US" sz="1800" baseline="30000" dirty="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pic>
        <p:nvPicPr>
          <p:cNvPr id="57" name="Picture 56">
            <a:extLst>
              <a:ext uri="{FF2B5EF4-FFF2-40B4-BE49-F238E27FC236}">
                <a16:creationId xmlns:a16="http://schemas.microsoft.com/office/drawing/2014/main" id="{6A11C199-582C-41FF-9B08-663E47EF3812}"/>
              </a:ext>
            </a:extLst>
          </p:cNvPr>
          <p:cNvPicPr>
            <a:picLocks noChangeAspect="1"/>
          </p:cNvPicPr>
          <p:nvPr/>
        </p:nvPicPr>
        <p:blipFill>
          <a:blip r:embed="rId11"/>
          <a:stretch>
            <a:fillRect/>
          </a:stretch>
        </p:blipFill>
        <p:spPr>
          <a:xfrm>
            <a:off x="11384195" y="39111"/>
            <a:ext cx="774259" cy="591363"/>
          </a:xfrm>
          <a:prstGeom prst="rect">
            <a:avLst/>
          </a:prstGeom>
        </p:spPr>
      </p:pic>
    </p:spTree>
    <p:extLst>
      <p:ext uri="{BB962C8B-B14F-4D97-AF65-F5344CB8AC3E}">
        <p14:creationId xmlns:p14="http://schemas.microsoft.com/office/powerpoint/2010/main" val="21865885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A36911-AF86-4112-8116-87C1B85EFF69}"/>
              </a:ext>
            </a:extLst>
          </p:cNvPr>
          <p:cNvPicPr>
            <a:picLocks noChangeAspect="1"/>
          </p:cNvPicPr>
          <p:nvPr/>
        </p:nvPicPr>
        <p:blipFill>
          <a:blip r:embed="rId3"/>
          <a:stretch>
            <a:fillRect/>
          </a:stretch>
        </p:blipFill>
        <p:spPr>
          <a:xfrm>
            <a:off x="9277932" y="3518545"/>
            <a:ext cx="758515" cy="2073275"/>
          </a:xfrm>
          <a:prstGeom prst="rect">
            <a:avLst/>
          </a:prstGeom>
        </p:spPr>
      </p:pic>
      <p:pic>
        <p:nvPicPr>
          <p:cNvPr id="7" name="Picture 6">
            <a:extLst>
              <a:ext uri="{FF2B5EF4-FFF2-40B4-BE49-F238E27FC236}">
                <a16:creationId xmlns:a16="http://schemas.microsoft.com/office/drawing/2014/main" id="{632F6E72-AF9D-41F7-9623-84956AC54564}"/>
              </a:ext>
            </a:extLst>
          </p:cNvPr>
          <p:cNvPicPr>
            <a:picLocks noChangeAspect="1"/>
          </p:cNvPicPr>
          <p:nvPr/>
        </p:nvPicPr>
        <p:blipFill>
          <a:blip r:embed="rId4"/>
          <a:stretch>
            <a:fillRect/>
          </a:stretch>
        </p:blipFill>
        <p:spPr>
          <a:xfrm>
            <a:off x="2584566" y="457750"/>
            <a:ext cx="6718906" cy="5942499"/>
          </a:xfrm>
          <a:prstGeom prst="rect">
            <a:avLst/>
          </a:prstGeom>
        </p:spPr>
      </p:pic>
      <p:cxnSp>
        <p:nvCxnSpPr>
          <p:cNvPr id="8" name="Straight Arrow Connector 7">
            <a:extLst>
              <a:ext uri="{FF2B5EF4-FFF2-40B4-BE49-F238E27FC236}">
                <a16:creationId xmlns:a16="http://schemas.microsoft.com/office/drawing/2014/main" id="{4B335E71-8341-4727-B835-66F71BC9F839}"/>
              </a:ext>
            </a:extLst>
          </p:cNvPr>
          <p:cNvCxnSpPr>
            <a:cxnSpLocks/>
          </p:cNvCxnSpPr>
          <p:nvPr/>
        </p:nvCxnSpPr>
        <p:spPr>
          <a:xfrm flipV="1">
            <a:off x="7884929" y="4175970"/>
            <a:ext cx="792019" cy="396376"/>
          </a:xfrm>
          <a:prstGeom prst="straightConnector1">
            <a:avLst/>
          </a:prstGeom>
          <a:ln w="190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6A6FEF88-2871-4967-B25C-CCC40AD1F5D9}"/>
              </a:ext>
            </a:extLst>
          </p:cNvPr>
          <p:cNvSpPr/>
          <p:nvPr/>
        </p:nvSpPr>
        <p:spPr>
          <a:xfrm>
            <a:off x="7411103" y="3546061"/>
            <a:ext cx="148829" cy="147637"/>
          </a:xfrm>
          <a:prstGeom prst="ellipse">
            <a:avLst/>
          </a:prstGeom>
          <a:solidFill>
            <a:srgbClr val="5D88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6A69DED6-0991-4348-A6FF-92908CBBFA73}"/>
              </a:ext>
            </a:extLst>
          </p:cNvPr>
          <p:cNvCxnSpPr>
            <a:cxnSpLocks/>
          </p:cNvCxnSpPr>
          <p:nvPr/>
        </p:nvCxnSpPr>
        <p:spPr>
          <a:xfrm flipV="1">
            <a:off x="7884929" y="3779594"/>
            <a:ext cx="426838" cy="792752"/>
          </a:xfrm>
          <a:prstGeom prst="straightConnector1">
            <a:avLst/>
          </a:prstGeom>
          <a:ln w="190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7A981D71-77E5-46B2-91F4-3AE5AEB145E7}"/>
              </a:ext>
            </a:extLst>
          </p:cNvPr>
          <p:cNvCxnSpPr>
            <a:cxnSpLocks/>
          </p:cNvCxnSpPr>
          <p:nvPr/>
        </p:nvCxnSpPr>
        <p:spPr>
          <a:xfrm flipV="1">
            <a:off x="7884929" y="3922469"/>
            <a:ext cx="632355" cy="649877"/>
          </a:xfrm>
          <a:prstGeom prst="straightConnector1">
            <a:avLst/>
          </a:prstGeom>
          <a:ln w="190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55CBF12-4B6A-407B-ADE4-614FE155FE9D}"/>
              </a:ext>
            </a:extLst>
          </p:cNvPr>
          <p:cNvCxnSpPr>
            <a:cxnSpLocks/>
          </p:cNvCxnSpPr>
          <p:nvPr/>
        </p:nvCxnSpPr>
        <p:spPr>
          <a:xfrm flipH="1">
            <a:off x="7659305" y="4572345"/>
            <a:ext cx="213327" cy="909843"/>
          </a:xfrm>
          <a:prstGeom prst="straightConnector1">
            <a:avLst/>
          </a:prstGeom>
          <a:ln w="190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B5C9F70-FA6F-41E9-B785-E063E470DE85}"/>
              </a:ext>
            </a:extLst>
          </p:cNvPr>
          <p:cNvCxnSpPr>
            <a:cxnSpLocks/>
          </p:cNvCxnSpPr>
          <p:nvPr/>
        </p:nvCxnSpPr>
        <p:spPr>
          <a:xfrm flipH="1">
            <a:off x="7501193" y="4572345"/>
            <a:ext cx="367111" cy="838287"/>
          </a:xfrm>
          <a:prstGeom prst="straightConnector1">
            <a:avLst/>
          </a:prstGeom>
          <a:ln w="190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787F53F-ED48-4A8E-8B31-AB56E4D342CD}"/>
              </a:ext>
            </a:extLst>
          </p:cNvPr>
          <p:cNvCxnSpPr>
            <a:cxnSpLocks/>
          </p:cNvCxnSpPr>
          <p:nvPr/>
        </p:nvCxnSpPr>
        <p:spPr>
          <a:xfrm flipH="1" flipV="1">
            <a:off x="6960011" y="4538023"/>
            <a:ext cx="930750" cy="343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4C6F240-6C54-4D7A-BFE3-E31C942DD93C}"/>
              </a:ext>
            </a:extLst>
          </p:cNvPr>
          <p:cNvCxnSpPr>
            <a:cxnSpLocks/>
          </p:cNvCxnSpPr>
          <p:nvPr/>
        </p:nvCxnSpPr>
        <p:spPr>
          <a:xfrm flipV="1">
            <a:off x="7884929" y="4486825"/>
            <a:ext cx="891182" cy="8552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9A01A01B-A1F7-4B5D-A8FB-EA21AC86FA5C}"/>
              </a:ext>
            </a:extLst>
          </p:cNvPr>
          <p:cNvSpPr txBox="1"/>
          <p:nvPr/>
        </p:nvSpPr>
        <p:spPr>
          <a:xfrm>
            <a:off x="7407234" y="5561571"/>
            <a:ext cx="1011402" cy="261610"/>
          </a:xfrm>
          <a:prstGeom prst="rect">
            <a:avLst/>
          </a:prstGeom>
          <a:noFill/>
        </p:spPr>
        <p:txBody>
          <a:bodyPr wrap="square" rtlCol="0">
            <a:spAutoFit/>
          </a:bodyPr>
          <a:lstStyle/>
          <a:p>
            <a:r>
              <a:rPr lang="en-US" sz="1100" dirty="0" err="1"/>
              <a:t>Rosgen</a:t>
            </a:r>
            <a:r>
              <a:rPr lang="en-US" sz="1100" dirty="0"/>
              <a:t> Index</a:t>
            </a:r>
          </a:p>
        </p:txBody>
      </p:sp>
      <p:sp>
        <p:nvSpPr>
          <p:cNvPr id="18" name="TextBox 17">
            <a:extLst>
              <a:ext uri="{FF2B5EF4-FFF2-40B4-BE49-F238E27FC236}">
                <a16:creationId xmlns:a16="http://schemas.microsoft.com/office/drawing/2014/main" id="{76959FC1-F9E3-4B15-8607-E960EEF764CE}"/>
              </a:ext>
            </a:extLst>
          </p:cNvPr>
          <p:cNvSpPr txBox="1"/>
          <p:nvPr/>
        </p:nvSpPr>
        <p:spPr>
          <a:xfrm>
            <a:off x="6799808" y="5381371"/>
            <a:ext cx="824378" cy="261610"/>
          </a:xfrm>
          <a:prstGeom prst="rect">
            <a:avLst/>
          </a:prstGeom>
          <a:noFill/>
        </p:spPr>
        <p:txBody>
          <a:bodyPr wrap="square" rtlCol="0">
            <a:spAutoFit/>
          </a:bodyPr>
          <a:lstStyle/>
          <a:p>
            <a:r>
              <a:rPr lang="en-US" sz="1100" dirty="0"/>
              <a:t>Flash Index</a:t>
            </a:r>
          </a:p>
        </p:txBody>
      </p:sp>
      <p:sp>
        <p:nvSpPr>
          <p:cNvPr id="19" name="TextBox 18">
            <a:extLst>
              <a:ext uri="{FF2B5EF4-FFF2-40B4-BE49-F238E27FC236}">
                <a16:creationId xmlns:a16="http://schemas.microsoft.com/office/drawing/2014/main" id="{9ADBDB3F-FC2F-4FCA-B996-A0ADD5764F74}"/>
              </a:ext>
            </a:extLst>
          </p:cNvPr>
          <p:cNvSpPr txBox="1"/>
          <p:nvPr/>
        </p:nvSpPr>
        <p:spPr>
          <a:xfrm>
            <a:off x="6692304" y="4284473"/>
            <a:ext cx="1011402" cy="261610"/>
          </a:xfrm>
          <a:prstGeom prst="rect">
            <a:avLst/>
          </a:prstGeom>
          <a:noFill/>
        </p:spPr>
        <p:txBody>
          <a:bodyPr wrap="square" rtlCol="0">
            <a:spAutoFit/>
          </a:bodyPr>
          <a:lstStyle/>
          <a:p>
            <a:r>
              <a:rPr lang="en-US" sz="1100" dirty="0"/>
              <a:t>Precipitation</a:t>
            </a:r>
          </a:p>
        </p:txBody>
      </p:sp>
      <p:sp>
        <p:nvSpPr>
          <p:cNvPr id="20" name="TextBox 19">
            <a:extLst>
              <a:ext uri="{FF2B5EF4-FFF2-40B4-BE49-F238E27FC236}">
                <a16:creationId xmlns:a16="http://schemas.microsoft.com/office/drawing/2014/main" id="{D3422325-EDD7-4FF8-8055-7CFB95C117D1}"/>
              </a:ext>
            </a:extLst>
          </p:cNvPr>
          <p:cNvSpPr txBox="1"/>
          <p:nvPr/>
        </p:nvSpPr>
        <p:spPr>
          <a:xfrm>
            <a:off x="8463939" y="3861007"/>
            <a:ext cx="633378" cy="261610"/>
          </a:xfrm>
          <a:prstGeom prst="rect">
            <a:avLst/>
          </a:prstGeom>
          <a:noFill/>
        </p:spPr>
        <p:txBody>
          <a:bodyPr wrap="square" rtlCol="0">
            <a:spAutoFit/>
          </a:bodyPr>
          <a:lstStyle/>
          <a:p>
            <a:r>
              <a:rPr lang="en-US" sz="1100" dirty="0"/>
              <a:t>Canopy</a:t>
            </a:r>
          </a:p>
        </p:txBody>
      </p:sp>
      <p:sp>
        <p:nvSpPr>
          <p:cNvPr id="21" name="TextBox 20">
            <a:extLst>
              <a:ext uri="{FF2B5EF4-FFF2-40B4-BE49-F238E27FC236}">
                <a16:creationId xmlns:a16="http://schemas.microsoft.com/office/drawing/2014/main" id="{0E924CBD-F759-4B57-8400-AA03E1B50141}"/>
              </a:ext>
            </a:extLst>
          </p:cNvPr>
          <p:cNvSpPr txBox="1"/>
          <p:nvPr/>
        </p:nvSpPr>
        <p:spPr>
          <a:xfrm>
            <a:off x="8623939" y="4056273"/>
            <a:ext cx="633378" cy="261610"/>
          </a:xfrm>
          <a:prstGeom prst="rect">
            <a:avLst/>
          </a:prstGeom>
          <a:noFill/>
        </p:spPr>
        <p:txBody>
          <a:bodyPr wrap="square" rtlCol="0">
            <a:spAutoFit/>
          </a:bodyPr>
          <a:lstStyle/>
          <a:p>
            <a:r>
              <a:rPr lang="en-US" sz="1100" dirty="0"/>
              <a:t>NH</a:t>
            </a:r>
            <a:r>
              <a:rPr lang="en-US" sz="1100" baseline="-25000" dirty="0"/>
              <a:t>4</a:t>
            </a:r>
            <a:r>
              <a:rPr lang="en-US" sz="1100" baseline="30000" dirty="0"/>
              <a:t>+</a:t>
            </a:r>
          </a:p>
        </p:txBody>
      </p:sp>
      <p:sp>
        <p:nvSpPr>
          <p:cNvPr id="22" name="TextBox 21">
            <a:extLst>
              <a:ext uri="{FF2B5EF4-FFF2-40B4-BE49-F238E27FC236}">
                <a16:creationId xmlns:a16="http://schemas.microsoft.com/office/drawing/2014/main" id="{160FFD90-63C6-4551-8EFE-ABB082F1D1FA}"/>
              </a:ext>
            </a:extLst>
          </p:cNvPr>
          <p:cNvSpPr txBox="1"/>
          <p:nvPr/>
        </p:nvSpPr>
        <p:spPr>
          <a:xfrm>
            <a:off x="7926897" y="3510663"/>
            <a:ext cx="1120667" cy="230832"/>
          </a:xfrm>
          <a:prstGeom prst="rect">
            <a:avLst/>
          </a:prstGeom>
          <a:noFill/>
        </p:spPr>
        <p:txBody>
          <a:bodyPr wrap="square" rtlCol="0">
            <a:spAutoFit/>
          </a:bodyPr>
          <a:lstStyle/>
          <a:p>
            <a:r>
              <a:rPr lang="en-US" sz="900" dirty="0"/>
              <a:t>Low Flow Pulse %</a:t>
            </a:r>
            <a:endParaRPr lang="en-US" sz="900" baseline="30000" dirty="0"/>
          </a:p>
        </p:txBody>
      </p:sp>
      <p:sp>
        <p:nvSpPr>
          <p:cNvPr id="23" name="TextBox 22">
            <a:extLst>
              <a:ext uri="{FF2B5EF4-FFF2-40B4-BE49-F238E27FC236}">
                <a16:creationId xmlns:a16="http://schemas.microsoft.com/office/drawing/2014/main" id="{D8A41E6C-C129-4B65-8CF4-88B8EB47DC4C}"/>
              </a:ext>
            </a:extLst>
          </p:cNvPr>
          <p:cNvSpPr txBox="1"/>
          <p:nvPr/>
        </p:nvSpPr>
        <p:spPr>
          <a:xfrm>
            <a:off x="8009878" y="4537717"/>
            <a:ext cx="930750" cy="261610"/>
          </a:xfrm>
          <a:prstGeom prst="rect">
            <a:avLst/>
          </a:prstGeom>
          <a:noFill/>
        </p:spPr>
        <p:txBody>
          <a:bodyPr wrap="square" rtlCol="0">
            <a:spAutoFit/>
          </a:bodyPr>
          <a:lstStyle/>
          <a:p>
            <a:r>
              <a:rPr lang="en-US" sz="1100" dirty="0"/>
              <a:t>Conductivity</a:t>
            </a:r>
            <a:endParaRPr lang="en-US" sz="1100" baseline="30000" dirty="0"/>
          </a:p>
        </p:txBody>
      </p:sp>
      <p:sp>
        <p:nvSpPr>
          <p:cNvPr id="24" name="Oval 23">
            <a:extLst>
              <a:ext uri="{FF2B5EF4-FFF2-40B4-BE49-F238E27FC236}">
                <a16:creationId xmlns:a16="http://schemas.microsoft.com/office/drawing/2014/main" id="{36CC6EA5-A9D8-4A70-8084-F5FCFC5BEEDC}"/>
              </a:ext>
            </a:extLst>
          </p:cNvPr>
          <p:cNvSpPr/>
          <p:nvPr/>
        </p:nvSpPr>
        <p:spPr>
          <a:xfrm>
            <a:off x="7535919" y="3862995"/>
            <a:ext cx="148829" cy="147637"/>
          </a:xfrm>
          <a:prstGeom prst="ellipse">
            <a:avLst/>
          </a:prstGeom>
          <a:solidFill>
            <a:srgbClr val="5790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EEE92CE5-0A3F-47B1-88DE-A4688759F522}"/>
              </a:ext>
            </a:extLst>
          </p:cNvPr>
          <p:cNvSpPr/>
          <p:nvPr/>
        </p:nvSpPr>
        <p:spPr>
          <a:xfrm>
            <a:off x="6768610" y="4698819"/>
            <a:ext cx="148829" cy="147637"/>
          </a:xfrm>
          <a:prstGeom prst="ellipse">
            <a:avLst/>
          </a:prstGeom>
          <a:solidFill>
            <a:srgbClr val="69347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13CC4FAA-AA23-4567-B8E1-699C1C6952C2}"/>
              </a:ext>
            </a:extLst>
          </p:cNvPr>
          <p:cNvSpPr/>
          <p:nvPr/>
        </p:nvSpPr>
        <p:spPr>
          <a:xfrm>
            <a:off x="6821009" y="4772638"/>
            <a:ext cx="148829" cy="147637"/>
          </a:xfrm>
          <a:prstGeom prst="ellipse">
            <a:avLst/>
          </a:prstGeom>
          <a:solidFill>
            <a:srgbClr val="6C4D8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5791BFB9-2FCA-48C3-9A6D-7E2415B37810}"/>
              </a:ext>
            </a:extLst>
          </p:cNvPr>
          <p:cNvSpPr/>
          <p:nvPr/>
        </p:nvSpPr>
        <p:spPr>
          <a:xfrm>
            <a:off x="7610333" y="5047078"/>
            <a:ext cx="148829" cy="147637"/>
          </a:xfrm>
          <a:prstGeom prst="ellipse">
            <a:avLst/>
          </a:prstGeom>
          <a:solidFill>
            <a:srgbClr val="52B2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8FA2DE26-F1F5-4096-955F-198327C7263A}"/>
              </a:ext>
            </a:extLst>
          </p:cNvPr>
          <p:cNvSpPr/>
          <p:nvPr/>
        </p:nvSpPr>
        <p:spPr>
          <a:xfrm>
            <a:off x="7996706" y="4973259"/>
            <a:ext cx="148829" cy="147637"/>
          </a:xfrm>
          <a:prstGeom prst="ellipse">
            <a:avLst/>
          </a:prstGeom>
          <a:solidFill>
            <a:srgbClr val="77C8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73653443-6128-4A00-8729-ECAEE045687E}"/>
              </a:ext>
            </a:extLst>
          </p:cNvPr>
          <p:cNvSpPr/>
          <p:nvPr/>
        </p:nvSpPr>
        <p:spPr>
          <a:xfrm>
            <a:off x="8838942" y="4481365"/>
            <a:ext cx="148829" cy="147637"/>
          </a:xfrm>
          <a:prstGeom prst="ellipse">
            <a:avLst/>
          </a:prstGeom>
          <a:solidFill>
            <a:srgbClr val="FDE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E3937199-64DD-4B10-8027-1A5D9FDC876F}"/>
              </a:ext>
            </a:extLst>
          </p:cNvPr>
          <p:cNvSpPr/>
          <p:nvPr/>
        </p:nvSpPr>
        <p:spPr>
          <a:xfrm>
            <a:off x="8520902" y="3732433"/>
            <a:ext cx="148829" cy="147637"/>
          </a:xfrm>
          <a:prstGeom prst="ellipse">
            <a:avLst/>
          </a:prstGeom>
          <a:solidFill>
            <a:srgbClr val="FDE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11F60D1-E93B-4421-8025-2B37F629C42D}"/>
              </a:ext>
            </a:extLst>
          </p:cNvPr>
          <p:cNvSpPr/>
          <p:nvPr/>
        </p:nvSpPr>
        <p:spPr>
          <a:xfrm>
            <a:off x="8280938" y="5748441"/>
            <a:ext cx="148829" cy="147637"/>
          </a:xfrm>
          <a:prstGeom prst="ellipse">
            <a:avLst/>
          </a:prstGeom>
          <a:solidFill>
            <a:srgbClr val="95DA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B2306B74-0E0B-46FD-853D-3CF411C905A7}"/>
              </a:ext>
            </a:extLst>
          </p:cNvPr>
          <p:cNvSpPr/>
          <p:nvPr/>
        </p:nvSpPr>
        <p:spPr>
          <a:xfrm>
            <a:off x="8212519" y="4099770"/>
            <a:ext cx="148829" cy="147637"/>
          </a:xfrm>
          <a:prstGeom prst="ellipse">
            <a:avLst/>
          </a:prstGeom>
          <a:solidFill>
            <a:srgbClr val="8DD5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Arrow Connector 32">
            <a:extLst>
              <a:ext uri="{FF2B5EF4-FFF2-40B4-BE49-F238E27FC236}">
                <a16:creationId xmlns:a16="http://schemas.microsoft.com/office/drawing/2014/main" id="{6726B543-53E3-4EA4-B9DF-22F03F8B5450}"/>
              </a:ext>
            </a:extLst>
          </p:cNvPr>
          <p:cNvCxnSpPr>
            <a:cxnSpLocks/>
          </p:cNvCxnSpPr>
          <p:nvPr/>
        </p:nvCxnSpPr>
        <p:spPr>
          <a:xfrm flipH="1">
            <a:off x="4004877" y="4598887"/>
            <a:ext cx="502853" cy="3155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1B9DA749-1880-45DB-AFDF-5EC5300F34E8}"/>
              </a:ext>
            </a:extLst>
          </p:cNvPr>
          <p:cNvSpPr/>
          <p:nvPr/>
        </p:nvSpPr>
        <p:spPr>
          <a:xfrm>
            <a:off x="4048604" y="3551950"/>
            <a:ext cx="148829" cy="147637"/>
          </a:xfrm>
          <a:prstGeom prst="ellipse">
            <a:avLst/>
          </a:prstGeom>
          <a:solidFill>
            <a:srgbClr val="5D88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a:extLst>
              <a:ext uri="{FF2B5EF4-FFF2-40B4-BE49-F238E27FC236}">
                <a16:creationId xmlns:a16="http://schemas.microsoft.com/office/drawing/2014/main" id="{7290EFC2-D104-456D-AE49-E940DB89C7CE}"/>
              </a:ext>
            </a:extLst>
          </p:cNvPr>
          <p:cNvCxnSpPr>
            <a:cxnSpLocks/>
          </p:cNvCxnSpPr>
          <p:nvPr/>
        </p:nvCxnSpPr>
        <p:spPr>
          <a:xfrm flipH="1" flipV="1">
            <a:off x="4017958" y="4037173"/>
            <a:ext cx="489772" cy="56171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F957892E-0C74-4E3D-A21D-F9164F1B5F41}"/>
              </a:ext>
            </a:extLst>
          </p:cNvPr>
          <p:cNvCxnSpPr>
            <a:cxnSpLocks/>
          </p:cNvCxnSpPr>
          <p:nvPr/>
        </p:nvCxnSpPr>
        <p:spPr>
          <a:xfrm flipH="1" flipV="1">
            <a:off x="4024881" y="4495890"/>
            <a:ext cx="482849" cy="10299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4DEB8B2B-E3C8-4AAA-A761-CEC7EAEC0D75}"/>
              </a:ext>
            </a:extLst>
          </p:cNvPr>
          <p:cNvCxnSpPr>
            <a:cxnSpLocks/>
          </p:cNvCxnSpPr>
          <p:nvPr/>
        </p:nvCxnSpPr>
        <p:spPr>
          <a:xfrm>
            <a:off x="4495434" y="4598886"/>
            <a:ext cx="192470" cy="60823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2941F4AA-243B-491B-A870-F061E92C2E99}"/>
              </a:ext>
            </a:extLst>
          </p:cNvPr>
          <p:cNvCxnSpPr>
            <a:cxnSpLocks/>
          </p:cNvCxnSpPr>
          <p:nvPr/>
        </p:nvCxnSpPr>
        <p:spPr>
          <a:xfrm flipH="1">
            <a:off x="4012083" y="4581724"/>
            <a:ext cx="477566" cy="5855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12FB76A-87CD-438B-9230-38DDA8B35435}"/>
              </a:ext>
            </a:extLst>
          </p:cNvPr>
          <p:cNvCxnSpPr>
            <a:cxnSpLocks/>
          </p:cNvCxnSpPr>
          <p:nvPr/>
        </p:nvCxnSpPr>
        <p:spPr>
          <a:xfrm flipH="1" flipV="1">
            <a:off x="3914015" y="4570979"/>
            <a:ext cx="599547" cy="279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837F4629-95C6-4C00-8038-39791BA41728}"/>
              </a:ext>
            </a:extLst>
          </p:cNvPr>
          <p:cNvCxnSpPr>
            <a:cxnSpLocks/>
          </p:cNvCxnSpPr>
          <p:nvPr/>
        </p:nvCxnSpPr>
        <p:spPr>
          <a:xfrm>
            <a:off x="4507730" y="4598886"/>
            <a:ext cx="928284" cy="974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3BB4F00A-517E-402D-B427-F762FFB11BC0}"/>
              </a:ext>
            </a:extLst>
          </p:cNvPr>
          <p:cNvSpPr txBox="1"/>
          <p:nvPr/>
        </p:nvSpPr>
        <p:spPr>
          <a:xfrm>
            <a:off x="4675870" y="5313245"/>
            <a:ext cx="564589" cy="261610"/>
          </a:xfrm>
          <a:prstGeom prst="rect">
            <a:avLst/>
          </a:prstGeom>
          <a:noFill/>
        </p:spPr>
        <p:txBody>
          <a:bodyPr wrap="square" rtlCol="0">
            <a:spAutoFit/>
          </a:bodyPr>
          <a:lstStyle/>
          <a:p>
            <a:r>
              <a:rPr lang="en-US" sz="1100" i="1" dirty="0" err="1"/>
              <a:t>Physa</a:t>
            </a:r>
            <a:endParaRPr lang="en-US" sz="1100" i="1" dirty="0"/>
          </a:p>
        </p:txBody>
      </p:sp>
      <p:sp>
        <p:nvSpPr>
          <p:cNvPr id="43" name="TextBox 42">
            <a:extLst>
              <a:ext uri="{FF2B5EF4-FFF2-40B4-BE49-F238E27FC236}">
                <a16:creationId xmlns:a16="http://schemas.microsoft.com/office/drawing/2014/main" id="{8352692E-E151-4AB0-9067-7E70058AE77C}"/>
              </a:ext>
            </a:extLst>
          </p:cNvPr>
          <p:cNvSpPr txBox="1"/>
          <p:nvPr/>
        </p:nvSpPr>
        <p:spPr>
          <a:xfrm>
            <a:off x="3652405" y="5190887"/>
            <a:ext cx="1090056" cy="246221"/>
          </a:xfrm>
          <a:prstGeom prst="rect">
            <a:avLst/>
          </a:prstGeom>
          <a:noFill/>
        </p:spPr>
        <p:txBody>
          <a:bodyPr wrap="square" rtlCol="0">
            <a:spAutoFit/>
          </a:bodyPr>
          <a:lstStyle/>
          <a:p>
            <a:r>
              <a:rPr lang="en-US" sz="1000" i="1" dirty="0" err="1"/>
              <a:t>Caenis</a:t>
            </a:r>
            <a:endParaRPr lang="en-US" sz="1000" i="1" dirty="0"/>
          </a:p>
        </p:txBody>
      </p:sp>
      <p:sp>
        <p:nvSpPr>
          <p:cNvPr id="44" name="TextBox 43">
            <a:extLst>
              <a:ext uri="{FF2B5EF4-FFF2-40B4-BE49-F238E27FC236}">
                <a16:creationId xmlns:a16="http://schemas.microsoft.com/office/drawing/2014/main" id="{53F0E630-2DD5-4942-9063-9F19115DFEE5}"/>
              </a:ext>
            </a:extLst>
          </p:cNvPr>
          <p:cNvSpPr txBox="1"/>
          <p:nvPr/>
        </p:nvSpPr>
        <p:spPr>
          <a:xfrm>
            <a:off x="3338439" y="4880289"/>
            <a:ext cx="1090056" cy="246221"/>
          </a:xfrm>
          <a:prstGeom prst="rect">
            <a:avLst/>
          </a:prstGeom>
          <a:noFill/>
        </p:spPr>
        <p:txBody>
          <a:bodyPr wrap="square" rtlCol="0">
            <a:spAutoFit/>
          </a:bodyPr>
          <a:lstStyle/>
          <a:p>
            <a:r>
              <a:rPr lang="en-US" sz="1000" i="1" dirty="0" err="1"/>
              <a:t>Plauditus</a:t>
            </a:r>
            <a:endParaRPr lang="en-US" sz="1000" i="1" dirty="0"/>
          </a:p>
        </p:txBody>
      </p:sp>
      <p:sp>
        <p:nvSpPr>
          <p:cNvPr id="46" name="TextBox 45">
            <a:extLst>
              <a:ext uri="{FF2B5EF4-FFF2-40B4-BE49-F238E27FC236}">
                <a16:creationId xmlns:a16="http://schemas.microsoft.com/office/drawing/2014/main" id="{562793D1-FA15-4774-9056-7DDED007BF7B}"/>
              </a:ext>
            </a:extLst>
          </p:cNvPr>
          <p:cNvSpPr txBox="1"/>
          <p:nvPr/>
        </p:nvSpPr>
        <p:spPr>
          <a:xfrm>
            <a:off x="3386996" y="4445896"/>
            <a:ext cx="682634" cy="230832"/>
          </a:xfrm>
          <a:prstGeom prst="rect">
            <a:avLst/>
          </a:prstGeom>
          <a:noFill/>
        </p:spPr>
        <p:txBody>
          <a:bodyPr wrap="square" rtlCol="0">
            <a:spAutoFit/>
          </a:bodyPr>
          <a:lstStyle/>
          <a:p>
            <a:r>
              <a:rPr lang="en-US" sz="900" i="1" dirty="0" err="1"/>
              <a:t>Hyalella</a:t>
            </a:r>
            <a:endParaRPr lang="en-US" sz="900" i="1" baseline="30000" dirty="0"/>
          </a:p>
        </p:txBody>
      </p:sp>
      <p:sp>
        <p:nvSpPr>
          <p:cNvPr id="47" name="TextBox 46">
            <a:extLst>
              <a:ext uri="{FF2B5EF4-FFF2-40B4-BE49-F238E27FC236}">
                <a16:creationId xmlns:a16="http://schemas.microsoft.com/office/drawing/2014/main" id="{D129BCE8-D530-4CB6-836F-50857FBBDC98}"/>
              </a:ext>
            </a:extLst>
          </p:cNvPr>
          <p:cNvSpPr txBox="1"/>
          <p:nvPr/>
        </p:nvSpPr>
        <p:spPr>
          <a:xfrm>
            <a:off x="3402616" y="3669042"/>
            <a:ext cx="1207818" cy="230832"/>
          </a:xfrm>
          <a:prstGeom prst="rect">
            <a:avLst/>
          </a:prstGeom>
          <a:noFill/>
        </p:spPr>
        <p:txBody>
          <a:bodyPr wrap="square" rtlCol="0">
            <a:spAutoFit/>
          </a:bodyPr>
          <a:lstStyle/>
          <a:p>
            <a:r>
              <a:rPr lang="en-US" sz="900" i="1" dirty="0" err="1"/>
              <a:t>Cheumatopsyche</a:t>
            </a:r>
            <a:endParaRPr lang="en-US" sz="900" i="1" baseline="30000" dirty="0"/>
          </a:p>
        </p:txBody>
      </p:sp>
      <p:sp>
        <p:nvSpPr>
          <p:cNvPr id="48" name="TextBox 47">
            <a:extLst>
              <a:ext uri="{FF2B5EF4-FFF2-40B4-BE49-F238E27FC236}">
                <a16:creationId xmlns:a16="http://schemas.microsoft.com/office/drawing/2014/main" id="{1907AE0C-635F-4AC4-852F-D4B972FF8DB1}"/>
              </a:ext>
            </a:extLst>
          </p:cNvPr>
          <p:cNvSpPr txBox="1"/>
          <p:nvPr/>
        </p:nvSpPr>
        <p:spPr>
          <a:xfrm>
            <a:off x="4739615" y="4673412"/>
            <a:ext cx="1003132" cy="261610"/>
          </a:xfrm>
          <a:prstGeom prst="rect">
            <a:avLst/>
          </a:prstGeom>
          <a:noFill/>
        </p:spPr>
        <p:txBody>
          <a:bodyPr wrap="square" rtlCol="0">
            <a:spAutoFit/>
          </a:bodyPr>
          <a:lstStyle/>
          <a:p>
            <a:r>
              <a:rPr lang="en-US" sz="1100" i="1" dirty="0" err="1"/>
              <a:t>Melanoides</a:t>
            </a:r>
            <a:endParaRPr lang="en-US" sz="1100" i="1" baseline="30000" dirty="0"/>
          </a:p>
        </p:txBody>
      </p:sp>
      <p:sp>
        <p:nvSpPr>
          <p:cNvPr id="49" name="Oval 48">
            <a:extLst>
              <a:ext uri="{FF2B5EF4-FFF2-40B4-BE49-F238E27FC236}">
                <a16:creationId xmlns:a16="http://schemas.microsoft.com/office/drawing/2014/main" id="{383C5E34-87C5-46BD-99AE-21631BAD270D}"/>
              </a:ext>
            </a:extLst>
          </p:cNvPr>
          <p:cNvSpPr/>
          <p:nvPr/>
        </p:nvSpPr>
        <p:spPr>
          <a:xfrm>
            <a:off x="4176451" y="3874918"/>
            <a:ext cx="148829" cy="147637"/>
          </a:xfrm>
          <a:prstGeom prst="ellipse">
            <a:avLst/>
          </a:prstGeom>
          <a:solidFill>
            <a:srgbClr val="5790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19C1E94-51A0-49C3-8041-8AAC08853EE6}"/>
              </a:ext>
            </a:extLst>
          </p:cNvPr>
          <p:cNvSpPr/>
          <p:nvPr/>
        </p:nvSpPr>
        <p:spPr>
          <a:xfrm>
            <a:off x="3413670" y="4691916"/>
            <a:ext cx="148829" cy="147637"/>
          </a:xfrm>
          <a:prstGeom prst="ellipse">
            <a:avLst/>
          </a:prstGeom>
          <a:solidFill>
            <a:srgbClr val="69347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B3055DA8-CED8-4CDB-B06E-380C2948FC26}"/>
              </a:ext>
            </a:extLst>
          </p:cNvPr>
          <p:cNvSpPr/>
          <p:nvPr/>
        </p:nvSpPr>
        <p:spPr>
          <a:xfrm>
            <a:off x="3450900" y="4769214"/>
            <a:ext cx="148829" cy="147637"/>
          </a:xfrm>
          <a:prstGeom prst="ellipse">
            <a:avLst/>
          </a:prstGeom>
          <a:solidFill>
            <a:srgbClr val="6C4D8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0DDEC8EB-1CE6-42CA-910B-CCD6D9BC5F58}"/>
              </a:ext>
            </a:extLst>
          </p:cNvPr>
          <p:cNvSpPr/>
          <p:nvPr/>
        </p:nvSpPr>
        <p:spPr>
          <a:xfrm>
            <a:off x="4256513" y="5053785"/>
            <a:ext cx="148829" cy="147637"/>
          </a:xfrm>
          <a:prstGeom prst="ellipse">
            <a:avLst/>
          </a:prstGeom>
          <a:solidFill>
            <a:srgbClr val="52B2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18D3F7F8-0B24-4D99-BAA5-B77818D4796E}"/>
              </a:ext>
            </a:extLst>
          </p:cNvPr>
          <p:cNvSpPr/>
          <p:nvPr/>
        </p:nvSpPr>
        <p:spPr>
          <a:xfrm>
            <a:off x="4649772" y="4981701"/>
            <a:ext cx="148829" cy="147637"/>
          </a:xfrm>
          <a:prstGeom prst="ellipse">
            <a:avLst/>
          </a:prstGeom>
          <a:solidFill>
            <a:srgbClr val="77C8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5AF5B3DF-B356-4111-8213-97E0F2D47E75}"/>
              </a:ext>
            </a:extLst>
          </p:cNvPr>
          <p:cNvSpPr/>
          <p:nvPr/>
        </p:nvSpPr>
        <p:spPr>
          <a:xfrm>
            <a:off x="5473518" y="4463898"/>
            <a:ext cx="148829" cy="147637"/>
          </a:xfrm>
          <a:prstGeom prst="ellipse">
            <a:avLst/>
          </a:prstGeom>
          <a:solidFill>
            <a:srgbClr val="FDE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F5E9FBA6-FBDB-4F74-8BD6-7096D17E02FD}"/>
              </a:ext>
            </a:extLst>
          </p:cNvPr>
          <p:cNvSpPr/>
          <p:nvPr/>
        </p:nvSpPr>
        <p:spPr>
          <a:xfrm>
            <a:off x="5160333" y="3752474"/>
            <a:ext cx="148829" cy="147637"/>
          </a:xfrm>
          <a:prstGeom prst="ellipse">
            <a:avLst/>
          </a:prstGeom>
          <a:solidFill>
            <a:srgbClr val="FDE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A52FC907-C1F3-47CC-A255-FF1275E65C07}"/>
              </a:ext>
            </a:extLst>
          </p:cNvPr>
          <p:cNvSpPr/>
          <p:nvPr/>
        </p:nvSpPr>
        <p:spPr>
          <a:xfrm>
            <a:off x="4908197" y="5748440"/>
            <a:ext cx="148829" cy="147637"/>
          </a:xfrm>
          <a:prstGeom prst="ellipse">
            <a:avLst/>
          </a:prstGeom>
          <a:solidFill>
            <a:srgbClr val="95DA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1DC997B7-D3EA-4BE0-98E0-38B3D9B11295}"/>
              </a:ext>
            </a:extLst>
          </p:cNvPr>
          <p:cNvSpPr/>
          <p:nvPr/>
        </p:nvSpPr>
        <p:spPr>
          <a:xfrm>
            <a:off x="4857453" y="4099770"/>
            <a:ext cx="148829" cy="147637"/>
          </a:xfrm>
          <a:prstGeom prst="ellipse">
            <a:avLst/>
          </a:prstGeom>
          <a:solidFill>
            <a:srgbClr val="8DD5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Picture 59" descr="A picture containing sky, animal, banana&#10;&#10;Description automatically generated">
            <a:extLst>
              <a:ext uri="{FF2B5EF4-FFF2-40B4-BE49-F238E27FC236}">
                <a16:creationId xmlns:a16="http://schemas.microsoft.com/office/drawing/2014/main" id="{C30ACB87-DAE5-49EC-B0A1-3D775C8E3AC9}"/>
              </a:ext>
            </a:extLst>
          </p:cNvPr>
          <p:cNvPicPr>
            <a:picLocks noChangeAspect="1"/>
          </p:cNvPicPr>
          <p:nvPr/>
        </p:nvPicPr>
        <p:blipFill rotWithShape="1">
          <a:blip r:embed="rId5">
            <a:clrChange>
              <a:clrFrom>
                <a:srgbClr val="DDDDDD"/>
              </a:clrFrom>
              <a:clrTo>
                <a:srgbClr val="DDDDDD">
                  <a:alpha val="0"/>
                </a:srgbClr>
              </a:clrTo>
            </a:clrChange>
            <a:extLst>
              <a:ext uri="{28A0092B-C50C-407E-A947-70E740481C1C}">
                <a14:useLocalDpi xmlns:a14="http://schemas.microsoft.com/office/drawing/2010/main" val="0"/>
              </a:ext>
            </a:extLst>
          </a:blip>
          <a:srcRect l="13897" t="5224" r="51905" b="15305"/>
          <a:stretch/>
        </p:blipFill>
        <p:spPr>
          <a:xfrm rot="16200000" flipH="1">
            <a:off x="5056074" y="4769437"/>
            <a:ext cx="152283" cy="353893"/>
          </a:xfrm>
          <a:prstGeom prst="rect">
            <a:avLst/>
          </a:prstGeom>
        </p:spPr>
      </p:pic>
      <p:pic>
        <p:nvPicPr>
          <p:cNvPr id="61" name="Picture 60">
            <a:extLst>
              <a:ext uri="{FF2B5EF4-FFF2-40B4-BE49-F238E27FC236}">
                <a16:creationId xmlns:a16="http://schemas.microsoft.com/office/drawing/2014/main" id="{174D1016-F37C-43A9-98C1-BBF0525C255D}"/>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938" b="90994" l="8305" r="89989">
                        <a14:foregroundMark x1="27076" y1="82453" x2="23663" y2="91149"/>
                        <a14:foregroundMark x1="17975" y1="48913" x2="8305" y2="46894"/>
                      </a14:backgroundRemoval>
                    </a14:imgEffect>
                  </a14:imgLayer>
                </a14:imgProps>
              </a:ext>
            </a:extLst>
          </a:blip>
          <a:stretch>
            <a:fillRect/>
          </a:stretch>
        </p:blipFill>
        <p:spPr>
          <a:xfrm flipH="1">
            <a:off x="4775958" y="5524961"/>
            <a:ext cx="321374" cy="235455"/>
          </a:xfrm>
          <a:prstGeom prst="rect">
            <a:avLst/>
          </a:prstGeom>
        </p:spPr>
      </p:pic>
      <p:pic>
        <p:nvPicPr>
          <p:cNvPr id="62" name="Picture 61">
            <a:extLst>
              <a:ext uri="{FF2B5EF4-FFF2-40B4-BE49-F238E27FC236}">
                <a16:creationId xmlns:a16="http://schemas.microsoft.com/office/drawing/2014/main" id="{FB81888C-2187-47B3-9A70-58B25AB1E556}"/>
              </a:ext>
            </a:extLst>
          </p:cNvPr>
          <p:cNvPicPr>
            <a:picLocks noChangeAspect="1"/>
          </p:cNvPicPr>
          <p:nvPr/>
        </p:nvPicPr>
        <p:blipFill>
          <a:blip r:embed="rId8"/>
          <a:stretch>
            <a:fillRect/>
          </a:stretch>
        </p:blipFill>
        <p:spPr>
          <a:xfrm rot="5400000" flipH="1">
            <a:off x="3803450" y="5297178"/>
            <a:ext cx="203335" cy="391029"/>
          </a:xfrm>
          <a:prstGeom prst="rect">
            <a:avLst/>
          </a:prstGeom>
        </p:spPr>
      </p:pic>
      <p:pic>
        <p:nvPicPr>
          <p:cNvPr id="63" name="Picture 62">
            <a:extLst>
              <a:ext uri="{FF2B5EF4-FFF2-40B4-BE49-F238E27FC236}">
                <a16:creationId xmlns:a16="http://schemas.microsoft.com/office/drawing/2014/main" id="{982054AC-5504-44CC-A5B4-6CE71E6D3B93}"/>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0000" b="90000" l="10000" r="90000">
                        <a14:foregroundMark x1="46680" y1="67031" x2="49023" y2="72240"/>
                        <a14:foregroundMark x1="41797" y1="71667" x2="41680" y2="76094"/>
                      </a14:backgroundRemoval>
                    </a14:imgEffect>
                  </a14:imgLayer>
                </a14:imgProps>
              </a:ext>
            </a:extLst>
          </a:blip>
          <a:stretch>
            <a:fillRect/>
          </a:stretch>
        </p:blipFill>
        <p:spPr>
          <a:xfrm rot="1541757">
            <a:off x="3454645" y="5021446"/>
            <a:ext cx="404034" cy="303026"/>
          </a:xfrm>
          <a:prstGeom prst="rect">
            <a:avLst/>
          </a:prstGeom>
        </p:spPr>
      </p:pic>
      <p:pic>
        <p:nvPicPr>
          <p:cNvPr id="64" name="Picture 63">
            <a:extLst>
              <a:ext uri="{FF2B5EF4-FFF2-40B4-BE49-F238E27FC236}">
                <a16:creationId xmlns:a16="http://schemas.microsoft.com/office/drawing/2014/main" id="{8195AEBB-9674-4BF3-8E52-D837169094ED}"/>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9037" b="89893" l="10000" r="90000">
                        <a14:foregroundMark x1="31429" y1="38169" x2="27000" y2="39477"/>
                        <a14:foregroundMark x1="27000" y1="39477" x2="19000" y2="45898"/>
                        <a14:foregroundMark x1="19000" y1="45898" x2="12714" y2="48751"/>
                        <a14:foregroundMark x1="21429" y1="60404" x2="17929" y2="64923"/>
                        <a14:foregroundMark x1="17929" y1="64923" x2="15571" y2="70868"/>
                        <a14:foregroundMark x1="15571" y1="70868" x2="15643" y2="70868"/>
                        <a14:foregroundMark x1="23714" y1="65755" x2="19500" y2="76457"/>
                        <a14:foregroundMark x1="52857" y1="9394" x2="61571" y2="9037"/>
                        <a14:foregroundMark x1="61571" y1="9037" x2="65571" y2="10226"/>
                      </a14:backgroundRemoval>
                    </a14:imgEffect>
                  </a14:imgLayer>
                </a14:imgProps>
              </a:ext>
            </a:extLst>
          </a:blip>
          <a:stretch>
            <a:fillRect/>
          </a:stretch>
        </p:blipFill>
        <p:spPr>
          <a:xfrm flipH="1">
            <a:off x="3604512" y="4624109"/>
            <a:ext cx="326574" cy="196178"/>
          </a:xfrm>
          <a:prstGeom prst="rect">
            <a:avLst/>
          </a:prstGeom>
        </p:spPr>
      </p:pic>
      <p:pic>
        <p:nvPicPr>
          <p:cNvPr id="65" name="Picture 64" descr="A close up of a lobster&#10;&#10;Description automatically generated">
            <a:extLst>
              <a:ext uri="{FF2B5EF4-FFF2-40B4-BE49-F238E27FC236}">
                <a16:creationId xmlns:a16="http://schemas.microsoft.com/office/drawing/2014/main" id="{D56B537E-1130-4C4B-87C8-10DF9B6F46A1}"/>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461160" y="4290859"/>
            <a:ext cx="450143" cy="205031"/>
          </a:xfrm>
          <a:prstGeom prst="rect">
            <a:avLst/>
          </a:prstGeom>
        </p:spPr>
      </p:pic>
      <p:pic>
        <p:nvPicPr>
          <p:cNvPr id="66" name="Picture 65">
            <a:extLst>
              <a:ext uri="{FF2B5EF4-FFF2-40B4-BE49-F238E27FC236}">
                <a16:creationId xmlns:a16="http://schemas.microsoft.com/office/drawing/2014/main" id="{7F30EEEB-4130-40BB-9621-988E75AA4782}"/>
              </a:ext>
            </a:extLst>
          </p:cNvPr>
          <p:cNvPicPr>
            <a:picLocks noChangeAspect="1"/>
          </p:cNvPicPr>
          <p:nvPr/>
        </p:nvPicPr>
        <p:blipFill>
          <a:blip r:embed="rId14"/>
          <a:stretch>
            <a:fillRect/>
          </a:stretch>
        </p:blipFill>
        <p:spPr>
          <a:xfrm flipH="1">
            <a:off x="3655636" y="3856177"/>
            <a:ext cx="310350" cy="224485"/>
          </a:xfrm>
          <a:prstGeom prst="rect">
            <a:avLst/>
          </a:prstGeom>
        </p:spPr>
      </p:pic>
      <p:sp>
        <p:nvSpPr>
          <p:cNvPr id="45" name="TextBox 44">
            <a:extLst>
              <a:ext uri="{FF2B5EF4-FFF2-40B4-BE49-F238E27FC236}">
                <a16:creationId xmlns:a16="http://schemas.microsoft.com/office/drawing/2014/main" id="{72E891FC-FB6C-4FEF-9E4C-E822C87EF163}"/>
              </a:ext>
            </a:extLst>
          </p:cNvPr>
          <p:cNvSpPr txBox="1"/>
          <p:nvPr/>
        </p:nvSpPr>
        <p:spPr>
          <a:xfrm>
            <a:off x="3338439" y="4129200"/>
            <a:ext cx="1228151" cy="230832"/>
          </a:xfrm>
          <a:prstGeom prst="rect">
            <a:avLst/>
          </a:prstGeom>
          <a:noFill/>
        </p:spPr>
        <p:txBody>
          <a:bodyPr wrap="square" rtlCol="0">
            <a:spAutoFit/>
          </a:bodyPr>
          <a:lstStyle/>
          <a:p>
            <a:r>
              <a:rPr lang="en-US" sz="900" i="1" dirty="0" err="1"/>
              <a:t>Palaemonetes</a:t>
            </a:r>
            <a:endParaRPr lang="en-US" sz="900" i="1" dirty="0"/>
          </a:p>
        </p:txBody>
      </p:sp>
      <p:sp>
        <p:nvSpPr>
          <p:cNvPr id="67" name="TextBox 66">
            <a:extLst>
              <a:ext uri="{FF2B5EF4-FFF2-40B4-BE49-F238E27FC236}">
                <a16:creationId xmlns:a16="http://schemas.microsoft.com/office/drawing/2014/main" id="{C1362BC2-3404-4C31-8BF5-4ECB4FCFCCAB}"/>
              </a:ext>
            </a:extLst>
          </p:cNvPr>
          <p:cNvSpPr txBox="1"/>
          <p:nvPr/>
        </p:nvSpPr>
        <p:spPr>
          <a:xfrm>
            <a:off x="4179521" y="5148715"/>
            <a:ext cx="695836" cy="230832"/>
          </a:xfrm>
          <a:prstGeom prst="rect">
            <a:avLst/>
          </a:prstGeom>
          <a:noFill/>
        </p:spPr>
        <p:txBody>
          <a:bodyPr wrap="square" rtlCol="0">
            <a:spAutoFit/>
          </a:bodyPr>
          <a:lstStyle/>
          <a:p>
            <a:pPr algn="ctr"/>
            <a:r>
              <a:rPr lang="en-US" sz="900" i="1" dirty="0" err="1">
                <a:latin typeface="Arial" panose="020B0604020202020204" pitchFamily="34" charset="0"/>
                <a:cs typeface="Arial" panose="020B0604020202020204" pitchFamily="34" charset="0"/>
              </a:rPr>
              <a:t>Hydraena</a:t>
            </a:r>
            <a:endParaRPr lang="en-US" sz="900" i="1" dirty="0">
              <a:latin typeface="Arial" panose="020B0604020202020204" pitchFamily="34" charset="0"/>
              <a:cs typeface="Arial" panose="020B0604020202020204" pitchFamily="34" charset="0"/>
            </a:endParaRPr>
          </a:p>
        </p:txBody>
      </p:sp>
      <p:pic>
        <p:nvPicPr>
          <p:cNvPr id="68" name="Picture 67" descr="A insect on the ground&#10;&#10;Description automatically generated">
            <a:extLst>
              <a:ext uri="{FF2B5EF4-FFF2-40B4-BE49-F238E27FC236}">
                <a16:creationId xmlns:a16="http://schemas.microsoft.com/office/drawing/2014/main" id="{A1B8D44E-744F-43E6-B4FD-A1F001B2EBE0}"/>
              </a:ext>
            </a:extLst>
          </p:cNvPr>
          <p:cNvPicPr>
            <a:picLocks noChangeAspect="1"/>
          </p:cNvPicPr>
          <p:nvPr/>
        </p:nvPicPr>
        <p:blipFill>
          <a:blip r:embed="rId15">
            <a:extLst>
              <a:ext uri="{BEBA8EAE-BF5A-486C-A8C5-ECC9F3942E4B}">
                <a14:imgProps xmlns:a14="http://schemas.microsoft.com/office/drawing/2010/main">
                  <a14:imgLayer r:embed="rId16">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4415737" y="5318234"/>
            <a:ext cx="321373" cy="240402"/>
          </a:xfrm>
          <a:prstGeom prst="rect">
            <a:avLst/>
          </a:prstGeom>
        </p:spPr>
      </p:pic>
      <p:cxnSp>
        <p:nvCxnSpPr>
          <p:cNvPr id="69" name="Straight Arrow Connector 68">
            <a:extLst>
              <a:ext uri="{FF2B5EF4-FFF2-40B4-BE49-F238E27FC236}">
                <a16:creationId xmlns:a16="http://schemas.microsoft.com/office/drawing/2014/main" id="{7EAE5E6A-CFD8-4B0D-B937-4378227258C6}"/>
              </a:ext>
            </a:extLst>
          </p:cNvPr>
          <p:cNvCxnSpPr>
            <a:cxnSpLocks/>
          </p:cNvCxnSpPr>
          <p:nvPr/>
        </p:nvCxnSpPr>
        <p:spPr>
          <a:xfrm>
            <a:off x="4506558" y="4598886"/>
            <a:ext cx="64003" cy="48663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68719E8D-185C-4964-B035-D0BEE7107383}"/>
              </a:ext>
            </a:extLst>
          </p:cNvPr>
          <p:cNvSpPr txBox="1"/>
          <p:nvPr/>
        </p:nvSpPr>
        <p:spPr>
          <a:xfrm>
            <a:off x="2065289" y="559282"/>
            <a:ext cx="1038554"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A</a:t>
            </a:r>
          </a:p>
        </p:txBody>
      </p:sp>
      <p:sp>
        <p:nvSpPr>
          <p:cNvPr id="73" name="TextBox 72">
            <a:extLst>
              <a:ext uri="{FF2B5EF4-FFF2-40B4-BE49-F238E27FC236}">
                <a16:creationId xmlns:a16="http://schemas.microsoft.com/office/drawing/2014/main" id="{178E5E1D-06F5-4E76-953F-FE8B2DAF6786}"/>
              </a:ext>
            </a:extLst>
          </p:cNvPr>
          <p:cNvSpPr txBox="1"/>
          <p:nvPr/>
        </p:nvSpPr>
        <p:spPr>
          <a:xfrm>
            <a:off x="2057238" y="3496926"/>
            <a:ext cx="1038554"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C</a:t>
            </a:r>
          </a:p>
        </p:txBody>
      </p:sp>
      <p:sp>
        <p:nvSpPr>
          <p:cNvPr id="74" name="TextBox 73">
            <a:extLst>
              <a:ext uri="{FF2B5EF4-FFF2-40B4-BE49-F238E27FC236}">
                <a16:creationId xmlns:a16="http://schemas.microsoft.com/office/drawing/2014/main" id="{C484166C-8B58-4DE5-9386-86B024227165}"/>
              </a:ext>
            </a:extLst>
          </p:cNvPr>
          <p:cNvSpPr txBox="1"/>
          <p:nvPr/>
        </p:nvSpPr>
        <p:spPr>
          <a:xfrm>
            <a:off x="5684380" y="457750"/>
            <a:ext cx="1038554"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B</a:t>
            </a:r>
          </a:p>
        </p:txBody>
      </p:sp>
      <p:sp>
        <p:nvSpPr>
          <p:cNvPr id="75" name="TextBox 74">
            <a:extLst>
              <a:ext uri="{FF2B5EF4-FFF2-40B4-BE49-F238E27FC236}">
                <a16:creationId xmlns:a16="http://schemas.microsoft.com/office/drawing/2014/main" id="{246792DE-7781-48E9-A8EF-314B5F1ECF61}"/>
              </a:ext>
            </a:extLst>
          </p:cNvPr>
          <p:cNvSpPr txBox="1"/>
          <p:nvPr/>
        </p:nvSpPr>
        <p:spPr>
          <a:xfrm>
            <a:off x="5684380" y="3508283"/>
            <a:ext cx="1038554" cy="307777"/>
          </a:xfrm>
          <a:prstGeom prst="rect">
            <a:avLst/>
          </a:prstGeom>
          <a:noFill/>
        </p:spPr>
        <p:txBody>
          <a:bodyPr wrap="square" rtlCol="0">
            <a:spAutoFit/>
          </a:bodyPr>
          <a:lstStyle/>
          <a:p>
            <a:pPr algn="ctr"/>
            <a:r>
              <a:rPr lang="en-US" sz="1400" b="1" dirty="0">
                <a:latin typeface="Arial" panose="020B0604020202020204" pitchFamily="34" charset="0"/>
                <a:cs typeface="Arial" panose="020B0604020202020204" pitchFamily="34" charset="0"/>
              </a:rPr>
              <a:t>D</a:t>
            </a:r>
          </a:p>
        </p:txBody>
      </p:sp>
      <p:pic>
        <p:nvPicPr>
          <p:cNvPr id="76" name="Picture 75">
            <a:extLst>
              <a:ext uri="{FF2B5EF4-FFF2-40B4-BE49-F238E27FC236}">
                <a16:creationId xmlns:a16="http://schemas.microsoft.com/office/drawing/2014/main" id="{AD98F251-0A47-421B-9529-29BA757DBBFF}"/>
              </a:ext>
            </a:extLst>
          </p:cNvPr>
          <p:cNvPicPr>
            <a:picLocks noChangeAspect="1"/>
          </p:cNvPicPr>
          <p:nvPr/>
        </p:nvPicPr>
        <p:blipFill>
          <a:blip r:embed="rId17">
            <a:extLst>
              <a:ext uri="{BEBA8EAE-BF5A-486C-A8C5-ECC9F3942E4B}">
                <a14:imgProps xmlns:a14="http://schemas.microsoft.com/office/drawing/2010/main">
                  <a14:imgLayer r:embed="rId18">
                    <a14:imgEffect>
                      <a14:backgroundRemoval t="10000" b="90000" l="10000" r="90000"/>
                    </a14:imgEffect>
                  </a14:imgLayer>
                </a14:imgProps>
              </a:ext>
            </a:extLst>
          </a:blip>
          <a:stretch>
            <a:fillRect/>
          </a:stretch>
        </p:blipFill>
        <p:spPr>
          <a:xfrm>
            <a:off x="9142196" y="339599"/>
            <a:ext cx="919790" cy="919790"/>
          </a:xfrm>
          <a:prstGeom prst="rect">
            <a:avLst/>
          </a:prstGeom>
        </p:spPr>
      </p:pic>
    </p:spTree>
    <p:extLst>
      <p:ext uri="{BB962C8B-B14F-4D97-AF65-F5344CB8AC3E}">
        <p14:creationId xmlns:p14="http://schemas.microsoft.com/office/powerpoint/2010/main" val="21756508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14F38E7-5461-4FE4-80F1-743E6FDFECBA}"/>
              </a:ext>
            </a:extLst>
          </p:cNvPr>
          <p:cNvGraphicFramePr>
            <a:graphicFrameLocks noGrp="1"/>
          </p:cNvGraphicFramePr>
          <p:nvPr>
            <p:extLst>
              <p:ext uri="{D42A27DB-BD31-4B8C-83A1-F6EECF244321}">
                <p14:modId xmlns:p14="http://schemas.microsoft.com/office/powerpoint/2010/main" val="3898752886"/>
              </p:ext>
            </p:extLst>
          </p:nvPr>
        </p:nvGraphicFramePr>
        <p:xfrm>
          <a:off x="2911020" y="1129665"/>
          <a:ext cx="6759574" cy="2299335"/>
        </p:xfrm>
        <a:graphic>
          <a:graphicData uri="http://schemas.openxmlformats.org/drawingml/2006/table">
            <a:tbl>
              <a:tblPr/>
              <a:tblGrid>
                <a:gridCol w="1023937">
                  <a:extLst>
                    <a:ext uri="{9D8B030D-6E8A-4147-A177-3AD203B41FA5}">
                      <a16:colId xmlns:a16="http://schemas.microsoft.com/office/drawing/2014/main" val="1246653559"/>
                    </a:ext>
                  </a:extLst>
                </a:gridCol>
                <a:gridCol w="774700">
                  <a:extLst>
                    <a:ext uri="{9D8B030D-6E8A-4147-A177-3AD203B41FA5}">
                      <a16:colId xmlns:a16="http://schemas.microsoft.com/office/drawing/2014/main" val="1700404932"/>
                    </a:ext>
                  </a:extLst>
                </a:gridCol>
                <a:gridCol w="985837">
                  <a:extLst>
                    <a:ext uri="{9D8B030D-6E8A-4147-A177-3AD203B41FA5}">
                      <a16:colId xmlns:a16="http://schemas.microsoft.com/office/drawing/2014/main" val="1903464577"/>
                    </a:ext>
                  </a:extLst>
                </a:gridCol>
                <a:gridCol w="985837">
                  <a:extLst>
                    <a:ext uri="{9D8B030D-6E8A-4147-A177-3AD203B41FA5}">
                      <a16:colId xmlns:a16="http://schemas.microsoft.com/office/drawing/2014/main" val="4026367456"/>
                    </a:ext>
                  </a:extLst>
                </a:gridCol>
                <a:gridCol w="663575">
                  <a:extLst>
                    <a:ext uri="{9D8B030D-6E8A-4147-A177-3AD203B41FA5}">
                      <a16:colId xmlns:a16="http://schemas.microsoft.com/office/drawing/2014/main" val="343603406"/>
                    </a:ext>
                  </a:extLst>
                </a:gridCol>
                <a:gridCol w="620713">
                  <a:extLst>
                    <a:ext uri="{9D8B030D-6E8A-4147-A177-3AD203B41FA5}">
                      <a16:colId xmlns:a16="http://schemas.microsoft.com/office/drawing/2014/main" val="501146432"/>
                    </a:ext>
                  </a:extLst>
                </a:gridCol>
                <a:gridCol w="441325">
                  <a:extLst>
                    <a:ext uri="{9D8B030D-6E8A-4147-A177-3AD203B41FA5}">
                      <a16:colId xmlns:a16="http://schemas.microsoft.com/office/drawing/2014/main" val="2958231030"/>
                    </a:ext>
                  </a:extLst>
                </a:gridCol>
                <a:gridCol w="503237">
                  <a:extLst>
                    <a:ext uri="{9D8B030D-6E8A-4147-A177-3AD203B41FA5}">
                      <a16:colId xmlns:a16="http://schemas.microsoft.com/office/drawing/2014/main" val="3173042349"/>
                    </a:ext>
                  </a:extLst>
                </a:gridCol>
                <a:gridCol w="760413">
                  <a:extLst>
                    <a:ext uri="{9D8B030D-6E8A-4147-A177-3AD203B41FA5}">
                      <a16:colId xmlns:a16="http://schemas.microsoft.com/office/drawing/2014/main" val="2242942240"/>
                    </a:ext>
                  </a:extLst>
                </a:gridCol>
              </a:tblGrid>
              <a:tr h="228600">
                <a:tc>
                  <a:txBody>
                    <a:bodyPr/>
                    <a:lstStyle/>
                    <a:p>
                      <a:pPr algn="ctr" fontAlgn="b"/>
                      <a:r>
                        <a:rPr lang="en-US" sz="1200" b="1" i="0" u="none" strike="noStrike">
                          <a:solidFill>
                            <a:srgbClr val="000000"/>
                          </a:solidFill>
                          <a:effectLst/>
                          <a:latin typeface="Arial" panose="020B0604020202020204" pitchFamily="34" charset="0"/>
                        </a:rPr>
                        <a:t>Site Name</a:t>
                      </a:r>
                    </a:p>
                  </a:txBody>
                  <a:tcPr marL="9525" marR="9525" marT="9525" marB="0" anchor="b">
                    <a:lnL>
                      <a:noFill/>
                    </a:lnL>
                    <a:lnR>
                      <a:noFill/>
                    </a:lnR>
                    <a:lnT>
                      <a:noFill/>
                    </a:lnT>
                    <a:lnB>
                      <a:noFill/>
                    </a:lnB>
                  </a:tcPr>
                </a:tc>
                <a:tc>
                  <a:txBody>
                    <a:bodyPr/>
                    <a:lstStyle/>
                    <a:p>
                      <a:pPr algn="ctr" fontAlgn="b"/>
                      <a:r>
                        <a:rPr lang="en-US" sz="1200" b="1" i="0" u="none" strike="noStrike" dirty="0">
                          <a:solidFill>
                            <a:srgbClr val="000000"/>
                          </a:solidFill>
                          <a:effectLst/>
                          <a:latin typeface="Arial" panose="020B0604020202020204" pitchFamily="34" charset="0"/>
                        </a:rPr>
                        <a:t>USGS </a:t>
                      </a:r>
                    </a:p>
                    <a:p>
                      <a:pPr algn="ctr" fontAlgn="b"/>
                      <a:r>
                        <a:rPr lang="en-US" sz="1200" b="1" i="0" u="none" strike="noStrike" dirty="0">
                          <a:solidFill>
                            <a:srgbClr val="000000"/>
                          </a:solidFill>
                          <a:effectLst/>
                          <a:latin typeface="Arial" panose="020B0604020202020204" pitchFamily="34" charset="0"/>
                        </a:rPr>
                        <a:t>Station ID</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Precipitation</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Conductivity</a:t>
                      </a:r>
                    </a:p>
                  </a:txBody>
                  <a:tcPr marL="9525" marR="9525" marT="9525" marB="0" anchor="b">
                    <a:lnL>
                      <a:noFill/>
                    </a:lnL>
                    <a:lnR>
                      <a:noFill/>
                    </a:lnR>
                    <a:lnT>
                      <a:noFill/>
                    </a:lnT>
                    <a:lnB>
                      <a:noFill/>
                    </a:lnB>
                  </a:tcPr>
                </a:tc>
                <a:tc>
                  <a:txBody>
                    <a:bodyPr/>
                    <a:lstStyle/>
                    <a:p>
                      <a:pPr algn="ctr" fontAlgn="b"/>
                      <a:r>
                        <a:rPr lang="en-US" sz="1200" b="1" i="0" u="none" strike="noStrike" dirty="0" err="1">
                          <a:solidFill>
                            <a:srgbClr val="000000"/>
                          </a:solidFill>
                          <a:effectLst/>
                          <a:latin typeface="Arial" panose="020B0604020202020204" pitchFamily="34" charset="0"/>
                        </a:rPr>
                        <a:t>Rosgen</a:t>
                      </a:r>
                      <a:r>
                        <a:rPr lang="en-US" sz="1200" b="1" i="0" u="none" strike="noStrike" dirty="0">
                          <a:solidFill>
                            <a:srgbClr val="000000"/>
                          </a:solidFill>
                          <a:effectLst/>
                          <a:latin typeface="Arial" panose="020B0604020202020204" pitchFamily="34" charset="0"/>
                        </a:rPr>
                        <a:t> </a:t>
                      </a:r>
                    </a:p>
                    <a:p>
                      <a:pPr algn="ctr" fontAlgn="b"/>
                      <a:r>
                        <a:rPr lang="en-US" sz="1200" b="1" i="0" u="none" strike="noStrike" dirty="0">
                          <a:solidFill>
                            <a:srgbClr val="000000"/>
                          </a:solidFill>
                          <a:effectLst/>
                          <a:latin typeface="Arial" panose="020B0604020202020204" pitchFamily="34" charset="0"/>
                        </a:rPr>
                        <a:t>Index</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Canopy</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NH</a:t>
                      </a:r>
                      <a:r>
                        <a:rPr lang="en-US" sz="1200" b="1" i="0" u="none" strike="noStrike" baseline="-25000">
                          <a:solidFill>
                            <a:srgbClr val="000000"/>
                          </a:solidFill>
                          <a:effectLst/>
                          <a:latin typeface="Arial" panose="020B0604020202020204" pitchFamily="34" charset="0"/>
                        </a:rPr>
                        <a:t>4</a:t>
                      </a:r>
                      <a:r>
                        <a:rPr lang="en-US" sz="1200" b="1" i="0" u="none" strike="noStrike" baseline="30000">
                          <a:solidFill>
                            <a:srgbClr val="000000"/>
                          </a:solidFill>
                          <a:effectLst/>
                          <a:latin typeface="Arial" panose="020B0604020202020204" pitchFamily="34" charset="0"/>
                        </a:rPr>
                        <a:t>+</a:t>
                      </a:r>
                      <a:endParaRPr lang="en-US" sz="1200" b="1"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r>
                        <a:rPr lang="en-US" sz="1200" b="1" i="0" u="none" strike="noStrike" dirty="0">
                          <a:solidFill>
                            <a:srgbClr val="000000"/>
                          </a:solidFill>
                          <a:effectLst/>
                          <a:latin typeface="Arial" panose="020B0604020202020204" pitchFamily="34" charset="0"/>
                        </a:rPr>
                        <a:t>Flash</a:t>
                      </a:r>
                    </a:p>
                    <a:p>
                      <a:pPr algn="ctr" fontAlgn="b"/>
                      <a:r>
                        <a:rPr lang="en-US" sz="1200" b="1" i="0" u="none" strike="noStrike" dirty="0">
                          <a:solidFill>
                            <a:srgbClr val="000000"/>
                          </a:solidFill>
                          <a:effectLst/>
                          <a:latin typeface="Arial" panose="020B0604020202020204" pitchFamily="34" charset="0"/>
                        </a:rPr>
                        <a:t> Index</a:t>
                      </a:r>
                    </a:p>
                  </a:txBody>
                  <a:tcPr marL="9525" marR="9525" marT="9525" marB="0" anchor="b">
                    <a:lnL>
                      <a:noFill/>
                    </a:lnL>
                    <a:lnR>
                      <a:noFill/>
                    </a:lnR>
                    <a:lnT>
                      <a:noFill/>
                    </a:lnT>
                    <a:lnB>
                      <a:noFill/>
                    </a:lnB>
                  </a:tcPr>
                </a:tc>
                <a:tc>
                  <a:txBody>
                    <a:bodyPr/>
                    <a:lstStyle/>
                    <a:p>
                      <a:pPr algn="ctr" fontAlgn="b"/>
                      <a:r>
                        <a:rPr lang="en-US" sz="1200" b="1" i="0" u="none" strike="noStrike" dirty="0">
                          <a:solidFill>
                            <a:srgbClr val="000000"/>
                          </a:solidFill>
                          <a:effectLst/>
                          <a:latin typeface="Arial" panose="020B0604020202020204" pitchFamily="34" charset="0"/>
                        </a:rPr>
                        <a:t>Low Flow</a:t>
                      </a:r>
                    </a:p>
                    <a:p>
                      <a:pPr algn="ctr" fontAlgn="b"/>
                      <a:r>
                        <a:rPr lang="en-US" sz="1200" b="1" i="0" u="none" strike="noStrike" dirty="0">
                          <a:solidFill>
                            <a:srgbClr val="000000"/>
                          </a:solidFill>
                          <a:effectLst/>
                          <a:latin typeface="Arial" panose="020B0604020202020204" pitchFamily="34" charset="0"/>
                        </a:rPr>
                        <a:t>Pulse %</a:t>
                      </a:r>
                    </a:p>
                  </a:txBody>
                  <a:tcPr marL="9525" marR="9525" marT="9525" marB="0" anchor="b">
                    <a:lnL>
                      <a:noFill/>
                    </a:lnL>
                    <a:lnR>
                      <a:noFill/>
                    </a:lnR>
                    <a:lnT>
                      <a:noFill/>
                    </a:lnT>
                    <a:lnB>
                      <a:noFill/>
                    </a:lnB>
                  </a:tcPr>
                </a:tc>
                <a:extLst>
                  <a:ext uri="{0D108BD9-81ED-4DB2-BD59-A6C34878D82A}">
                    <a16:rowId xmlns:a16="http://schemas.microsoft.com/office/drawing/2014/main" val="2000913939"/>
                  </a:ext>
                </a:extLst>
              </a:tr>
              <a:tr h="180975">
                <a:tc>
                  <a:txBody>
                    <a:bodyPr/>
                    <a:lstStyle/>
                    <a:p>
                      <a:pPr algn="ctr" fontAlgn="b"/>
                      <a:r>
                        <a:rPr lang="en-US" sz="1200" b="0" i="0" u="none" strike="noStrike">
                          <a:solidFill>
                            <a:srgbClr val="000000"/>
                          </a:solidFill>
                          <a:effectLst/>
                          <a:latin typeface="Arial" panose="020B0604020202020204" pitchFamily="34" charset="0"/>
                        </a:rPr>
                        <a:t>Bear Branch</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8068390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124.19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5.426</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12.011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44.144</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0.133</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0.777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13.146</a:t>
                      </a:r>
                    </a:p>
                  </a:txBody>
                  <a:tcPr marL="9525" marR="9525" marT="9525" marB="0" anchor="b">
                    <a:lnL>
                      <a:noFill/>
                    </a:lnL>
                    <a:lnR>
                      <a:noFill/>
                    </a:lnR>
                    <a:lnT>
                      <a:noFill/>
                    </a:lnT>
                    <a:lnB>
                      <a:noFill/>
                    </a:lnB>
                  </a:tcPr>
                </a:tc>
                <a:extLst>
                  <a:ext uri="{0D108BD9-81ED-4DB2-BD59-A6C34878D82A}">
                    <a16:rowId xmlns:a16="http://schemas.microsoft.com/office/drawing/2014/main" val="941967038"/>
                  </a:ext>
                </a:extLst>
              </a:tr>
              <a:tr h="180975">
                <a:tc>
                  <a:txBody>
                    <a:bodyPr/>
                    <a:lstStyle/>
                    <a:p>
                      <a:pPr algn="ctr" fontAlgn="b"/>
                      <a:r>
                        <a:rPr lang="en-US" sz="1200" b="0" i="0" u="none" strike="noStrike">
                          <a:solidFill>
                            <a:srgbClr val="000000"/>
                          </a:solidFill>
                          <a:effectLst/>
                          <a:latin typeface="Arial" panose="020B0604020202020204" pitchFamily="34" charset="0"/>
                        </a:rPr>
                        <a:t>Big Creek</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8115000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120.31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5.390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23.150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0.118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0.961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15.631</a:t>
                      </a:r>
                    </a:p>
                  </a:txBody>
                  <a:tcPr marL="9525" marR="9525" marT="9525" marB="0" anchor="b">
                    <a:lnL>
                      <a:noFill/>
                    </a:lnL>
                    <a:lnR>
                      <a:noFill/>
                    </a:lnR>
                    <a:lnT>
                      <a:noFill/>
                    </a:lnT>
                    <a:lnB>
                      <a:noFill/>
                    </a:lnB>
                  </a:tcPr>
                </a:tc>
                <a:extLst>
                  <a:ext uri="{0D108BD9-81ED-4DB2-BD59-A6C34878D82A}">
                    <a16:rowId xmlns:a16="http://schemas.microsoft.com/office/drawing/2014/main" val="3958315517"/>
                  </a:ext>
                </a:extLst>
              </a:tr>
              <a:tr h="180975">
                <a:tc>
                  <a:txBody>
                    <a:bodyPr/>
                    <a:lstStyle/>
                    <a:p>
                      <a:pPr algn="ctr" fontAlgn="b"/>
                      <a:r>
                        <a:rPr lang="en-US" sz="1200" b="0" i="0" u="none" strike="noStrike">
                          <a:solidFill>
                            <a:srgbClr val="000000"/>
                          </a:solidFill>
                          <a:effectLst/>
                          <a:latin typeface="Arial" panose="020B0604020202020204" pitchFamily="34" charset="0"/>
                        </a:rPr>
                        <a:t>Garcitas</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8164600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102.41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6.249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18.161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73.649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0.098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0.806</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4.867</a:t>
                      </a:r>
                    </a:p>
                  </a:txBody>
                  <a:tcPr marL="9525" marR="9525" marT="9525" marB="0" anchor="b">
                    <a:lnL>
                      <a:noFill/>
                    </a:lnL>
                    <a:lnR>
                      <a:noFill/>
                    </a:lnR>
                    <a:lnT>
                      <a:noFill/>
                    </a:lnT>
                    <a:lnB>
                      <a:noFill/>
                    </a:lnB>
                  </a:tcPr>
                </a:tc>
                <a:extLst>
                  <a:ext uri="{0D108BD9-81ED-4DB2-BD59-A6C34878D82A}">
                    <a16:rowId xmlns:a16="http://schemas.microsoft.com/office/drawing/2014/main" val="3935411462"/>
                  </a:ext>
                </a:extLst>
              </a:tr>
              <a:tr h="180975">
                <a:tc>
                  <a:txBody>
                    <a:bodyPr/>
                    <a:lstStyle/>
                    <a:p>
                      <a:pPr algn="ctr" fontAlgn="b"/>
                      <a:r>
                        <a:rPr lang="en-US" sz="1200" b="0" i="0" u="none" strike="noStrike">
                          <a:solidFill>
                            <a:srgbClr val="000000"/>
                          </a:solidFill>
                          <a:effectLst/>
                          <a:latin typeface="Arial" panose="020B0604020202020204" pitchFamily="34" charset="0"/>
                        </a:rPr>
                        <a:t>Placedo</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8164800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104.65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7.035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13.380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29.279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0.088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0.921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5.482</a:t>
                      </a:r>
                    </a:p>
                  </a:txBody>
                  <a:tcPr marL="9525" marR="9525" marT="9525" marB="0" anchor="b">
                    <a:lnL>
                      <a:noFill/>
                    </a:lnL>
                    <a:lnR>
                      <a:noFill/>
                    </a:lnR>
                    <a:lnT>
                      <a:noFill/>
                    </a:lnT>
                    <a:lnB>
                      <a:noFill/>
                    </a:lnB>
                  </a:tcPr>
                </a:tc>
                <a:extLst>
                  <a:ext uri="{0D108BD9-81ED-4DB2-BD59-A6C34878D82A}">
                    <a16:rowId xmlns:a16="http://schemas.microsoft.com/office/drawing/2014/main" val="1217811590"/>
                  </a:ext>
                </a:extLst>
              </a:tr>
              <a:tr h="180975">
                <a:tc>
                  <a:txBody>
                    <a:bodyPr/>
                    <a:lstStyle/>
                    <a:p>
                      <a:pPr algn="ctr" fontAlgn="b"/>
                      <a:r>
                        <a:rPr lang="en-US" sz="1200" b="0" i="0" u="none" strike="noStrike">
                          <a:solidFill>
                            <a:srgbClr val="000000"/>
                          </a:solidFill>
                          <a:effectLst/>
                          <a:latin typeface="Arial" panose="020B0604020202020204" pitchFamily="34" charset="0"/>
                        </a:rPr>
                        <a:t>Perdido</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8177300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92.37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6.602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15.152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0.901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0.075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1.339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0.000</a:t>
                      </a:r>
                    </a:p>
                  </a:txBody>
                  <a:tcPr marL="9525" marR="9525" marT="9525" marB="0" anchor="b">
                    <a:lnL>
                      <a:noFill/>
                    </a:lnL>
                    <a:lnR>
                      <a:noFill/>
                    </a:lnR>
                    <a:lnT>
                      <a:noFill/>
                    </a:lnT>
                    <a:lnB>
                      <a:noFill/>
                    </a:lnB>
                  </a:tcPr>
                </a:tc>
                <a:extLst>
                  <a:ext uri="{0D108BD9-81ED-4DB2-BD59-A6C34878D82A}">
                    <a16:rowId xmlns:a16="http://schemas.microsoft.com/office/drawing/2014/main" val="486934218"/>
                  </a:ext>
                </a:extLst>
              </a:tr>
              <a:tr h="180975">
                <a:tc>
                  <a:txBody>
                    <a:bodyPr/>
                    <a:lstStyle/>
                    <a:p>
                      <a:pPr algn="ctr" fontAlgn="b"/>
                      <a:r>
                        <a:rPr lang="en-US" sz="1200" b="0" i="0" u="none" strike="noStrike">
                          <a:solidFill>
                            <a:srgbClr val="000000"/>
                          </a:solidFill>
                          <a:effectLst/>
                          <a:latin typeface="Arial" panose="020B0604020202020204" pitchFamily="34" charset="0"/>
                        </a:rPr>
                        <a:t>Medio</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8189300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79.13</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6.748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18.405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14.414</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0.113</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0.993</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0.000</a:t>
                      </a:r>
                    </a:p>
                  </a:txBody>
                  <a:tcPr marL="9525" marR="9525" marT="9525" marB="0" anchor="b">
                    <a:lnL>
                      <a:noFill/>
                    </a:lnL>
                    <a:lnR>
                      <a:noFill/>
                    </a:lnR>
                    <a:lnT>
                      <a:noFill/>
                    </a:lnT>
                    <a:lnB>
                      <a:noFill/>
                    </a:lnB>
                  </a:tcPr>
                </a:tc>
                <a:extLst>
                  <a:ext uri="{0D108BD9-81ED-4DB2-BD59-A6C34878D82A}">
                    <a16:rowId xmlns:a16="http://schemas.microsoft.com/office/drawing/2014/main" val="1966175867"/>
                  </a:ext>
                </a:extLst>
              </a:tr>
              <a:tr h="180975">
                <a:tc>
                  <a:txBody>
                    <a:bodyPr/>
                    <a:lstStyle/>
                    <a:p>
                      <a:pPr algn="ctr" fontAlgn="b"/>
                      <a:r>
                        <a:rPr lang="en-US" sz="1200" b="0" i="0" u="none" strike="noStrike">
                          <a:solidFill>
                            <a:srgbClr val="000000"/>
                          </a:solidFill>
                          <a:effectLst/>
                          <a:latin typeface="Arial" panose="020B0604020202020204" pitchFamily="34" charset="0"/>
                        </a:rPr>
                        <a:t>Mission</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8189500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85.36</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7.163</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14.701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68.468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0.170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0.580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3.357</a:t>
                      </a:r>
                    </a:p>
                  </a:txBody>
                  <a:tcPr marL="9525" marR="9525" marT="9525" marB="0" anchor="b">
                    <a:lnL>
                      <a:noFill/>
                    </a:lnL>
                    <a:lnR>
                      <a:noFill/>
                    </a:lnR>
                    <a:lnT>
                      <a:noFill/>
                    </a:lnT>
                    <a:lnB>
                      <a:noFill/>
                    </a:lnB>
                  </a:tcPr>
                </a:tc>
                <a:extLst>
                  <a:ext uri="{0D108BD9-81ED-4DB2-BD59-A6C34878D82A}">
                    <a16:rowId xmlns:a16="http://schemas.microsoft.com/office/drawing/2014/main" val="1579917947"/>
                  </a:ext>
                </a:extLst>
              </a:tr>
              <a:tr h="180975">
                <a:tc>
                  <a:txBody>
                    <a:bodyPr/>
                    <a:lstStyle/>
                    <a:p>
                      <a:pPr algn="ctr" fontAlgn="b"/>
                      <a:r>
                        <a:rPr lang="en-US" sz="1200" b="0" i="0" u="none" strike="noStrike">
                          <a:solidFill>
                            <a:srgbClr val="000000"/>
                          </a:solidFill>
                          <a:effectLst/>
                          <a:latin typeface="Arial" panose="020B0604020202020204" pitchFamily="34" charset="0"/>
                        </a:rPr>
                        <a:t>Aransas</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8189700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80.77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6.835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11.781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58.559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0.105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1.053</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7.664</a:t>
                      </a:r>
                    </a:p>
                  </a:txBody>
                  <a:tcPr marL="9525" marR="9525" marT="9525" marB="0" anchor="b">
                    <a:lnL>
                      <a:noFill/>
                    </a:lnL>
                    <a:lnR>
                      <a:noFill/>
                    </a:lnR>
                    <a:lnT>
                      <a:noFill/>
                    </a:lnT>
                    <a:lnB>
                      <a:noFill/>
                    </a:lnB>
                  </a:tcPr>
                </a:tc>
                <a:extLst>
                  <a:ext uri="{0D108BD9-81ED-4DB2-BD59-A6C34878D82A}">
                    <a16:rowId xmlns:a16="http://schemas.microsoft.com/office/drawing/2014/main" val="342138763"/>
                  </a:ext>
                </a:extLst>
              </a:tr>
              <a:tr h="180975">
                <a:tc>
                  <a:txBody>
                    <a:bodyPr/>
                    <a:lstStyle/>
                    <a:p>
                      <a:pPr algn="ctr" fontAlgn="b"/>
                      <a:r>
                        <a:rPr lang="en-US" sz="1200" b="0" i="0" u="none" strike="noStrike">
                          <a:solidFill>
                            <a:srgbClr val="000000"/>
                          </a:solidFill>
                          <a:effectLst/>
                          <a:latin typeface="Arial" panose="020B0604020202020204" pitchFamily="34" charset="0"/>
                        </a:rPr>
                        <a:t>San Fernando</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8211900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67.75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6.887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15.762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89.865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0.298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0.907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20.306</a:t>
                      </a:r>
                    </a:p>
                  </a:txBody>
                  <a:tcPr marL="9525" marR="9525" marT="9525" marB="0" anchor="b">
                    <a:lnL>
                      <a:noFill/>
                    </a:lnL>
                    <a:lnR>
                      <a:noFill/>
                    </a:lnR>
                    <a:lnT>
                      <a:noFill/>
                    </a:lnT>
                    <a:lnB>
                      <a:noFill/>
                    </a:lnB>
                  </a:tcPr>
                </a:tc>
                <a:extLst>
                  <a:ext uri="{0D108BD9-81ED-4DB2-BD59-A6C34878D82A}">
                    <a16:rowId xmlns:a16="http://schemas.microsoft.com/office/drawing/2014/main" val="298359265"/>
                  </a:ext>
                </a:extLst>
              </a:tr>
              <a:tr h="180975">
                <a:tc>
                  <a:txBody>
                    <a:bodyPr/>
                    <a:lstStyle/>
                    <a:p>
                      <a:pPr algn="ctr" fontAlgn="b"/>
                      <a:r>
                        <a:rPr lang="en-US" sz="1200" b="0" i="0" u="none" strike="noStrike">
                          <a:solidFill>
                            <a:srgbClr val="000000"/>
                          </a:solidFill>
                          <a:effectLst/>
                          <a:latin typeface="Arial" panose="020B0604020202020204" pitchFamily="34" charset="0"/>
                        </a:rPr>
                        <a:t>Tranquitas</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8212300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67.75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9.096</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17.988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68.769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0.153</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0.781</a:t>
                      </a:r>
                    </a:p>
                  </a:txBody>
                  <a:tcPr marL="9525" marR="9525" marT="9525" marB="0" anchor="b">
                    <a:lnL>
                      <a:noFill/>
                    </a:lnL>
                    <a:lnR>
                      <a:noFill/>
                    </a:lnR>
                    <a:lnT>
                      <a:noFill/>
                    </a:lnT>
                    <a:lnB>
                      <a:noFill/>
                    </a:lnB>
                  </a:tcPr>
                </a:tc>
                <a:tc>
                  <a:txBody>
                    <a:bodyPr/>
                    <a:lstStyle/>
                    <a:p>
                      <a:pPr algn="ctr" fontAlgn="b"/>
                      <a:r>
                        <a:rPr lang="en-US" sz="1200" b="0" i="0" u="none" strike="noStrike" dirty="0">
                          <a:solidFill>
                            <a:srgbClr val="000000"/>
                          </a:solidFill>
                          <a:effectLst/>
                          <a:latin typeface="Arial" panose="020B0604020202020204" pitchFamily="34" charset="0"/>
                        </a:rPr>
                        <a:t>24.060</a:t>
                      </a:r>
                    </a:p>
                  </a:txBody>
                  <a:tcPr marL="9525" marR="9525" marT="9525" marB="0" anchor="b">
                    <a:lnL>
                      <a:noFill/>
                    </a:lnL>
                    <a:lnR>
                      <a:noFill/>
                    </a:lnR>
                    <a:lnT>
                      <a:noFill/>
                    </a:lnT>
                    <a:lnB>
                      <a:noFill/>
                    </a:lnB>
                  </a:tcPr>
                </a:tc>
                <a:extLst>
                  <a:ext uri="{0D108BD9-81ED-4DB2-BD59-A6C34878D82A}">
                    <a16:rowId xmlns:a16="http://schemas.microsoft.com/office/drawing/2014/main" val="1412783897"/>
                  </a:ext>
                </a:extLst>
              </a:tr>
            </a:tbl>
          </a:graphicData>
        </a:graphic>
      </p:graphicFrame>
    </p:spTree>
    <p:extLst>
      <p:ext uri="{BB962C8B-B14F-4D97-AF65-F5344CB8AC3E}">
        <p14:creationId xmlns:p14="http://schemas.microsoft.com/office/powerpoint/2010/main" val="19702678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98935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AD34305-8C2A-4EDF-B3C4-047C930A5D40}"/>
              </a:ext>
            </a:extLst>
          </p:cNvPr>
          <p:cNvPicPr>
            <a:picLocks noChangeAspect="1"/>
          </p:cNvPicPr>
          <p:nvPr/>
        </p:nvPicPr>
        <p:blipFill>
          <a:blip r:embed="rId3"/>
          <a:stretch>
            <a:fillRect/>
          </a:stretch>
        </p:blipFill>
        <p:spPr>
          <a:xfrm>
            <a:off x="11198665" y="0"/>
            <a:ext cx="774259" cy="591363"/>
          </a:xfrm>
          <a:prstGeom prst="rect">
            <a:avLst/>
          </a:prstGeom>
        </p:spPr>
      </p:pic>
      <p:graphicFrame>
        <p:nvGraphicFramePr>
          <p:cNvPr id="2" name="Table 1">
            <a:extLst>
              <a:ext uri="{FF2B5EF4-FFF2-40B4-BE49-F238E27FC236}">
                <a16:creationId xmlns:a16="http://schemas.microsoft.com/office/drawing/2014/main" id="{E4E4BCE0-2DDB-44D4-8F61-4BE4AFF85BEC}"/>
              </a:ext>
            </a:extLst>
          </p:cNvPr>
          <p:cNvGraphicFramePr>
            <a:graphicFrameLocks noGrp="1"/>
          </p:cNvGraphicFramePr>
          <p:nvPr>
            <p:extLst>
              <p:ext uri="{D42A27DB-BD31-4B8C-83A1-F6EECF244321}">
                <p14:modId xmlns:p14="http://schemas.microsoft.com/office/powerpoint/2010/main" val="3072110315"/>
              </p:ext>
            </p:extLst>
          </p:nvPr>
        </p:nvGraphicFramePr>
        <p:xfrm>
          <a:off x="219076" y="295681"/>
          <a:ext cx="4991100" cy="1981200"/>
        </p:xfrm>
        <a:graphic>
          <a:graphicData uri="http://schemas.openxmlformats.org/drawingml/2006/table">
            <a:tbl>
              <a:tblPr/>
              <a:tblGrid>
                <a:gridCol w="863600">
                  <a:extLst>
                    <a:ext uri="{9D8B030D-6E8A-4147-A177-3AD203B41FA5}">
                      <a16:colId xmlns:a16="http://schemas.microsoft.com/office/drawing/2014/main" val="2403325624"/>
                    </a:ext>
                  </a:extLst>
                </a:gridCol>
                <a:gridCol w="1320800">
                  <a:extLst>
                    <a:ext uri="{9D8B030D-6E8A-4147-A177-3AD203B41FA5}">
                      <a16:colId xmlns:a16="http://schemas.microsoft.com/office/drawing/2014/main" val="1527628199"/>
                    </a:ext>
                  </a:extLst>
                </a:gridCol>
                <a:gridCol w="419100">
                  <a:extLst>
                    <a:ext uri="{9D8B030D-6E8A-4147-A177-3AD203B41FA5}">
                      <a16:colId xmlns:a16="http://schemas.microsoft.com/office/drawing/2014/main" val="795769770"/>
                    </a:ext>
                  </a:extLst>
                </a:gridCol>
                <a:gridCol w="508000">
                  <a:extLst>
                    <a:ext uri="{9D8B030D-6E8A-4147-A177-3AD203B41FA5}">
                      <a16:colId xmlns:a16="http://schemas.microsoft.com/office/drawing/2014/main" val="3485251370"/>
                    </a:ext>
                  </a:extLst>
                </a:gridCol>
                <a:gridCol w="469900">
                  <a:extLst>
                    <a:ext uri="{9D8B030D-6E8A-4147-A177-3AD203B41FA5}">
                      <a16:colId xmlns:a16="http://schemas.microsoft.com/office/drawing/2014/main" val="728994215"/>
                    </a:ext>
                  </a:extLst>
                </a:gridCol>
                <a:gridCol w="558800">
                  <a:extLst>
                    <a:ext uri="{9D8B030D-6E8A-4147-A177-3AD203B41FA5}">
                      <a16:colId xmlns:a16="http://schemas.microsoft.com/office/drawing/2014/main" val="28894450"/>
                    </a:ext>
                  </a:extLst>
                </a:gridCol>
                <a:gridCol w="228600">
                  <a:extLst>
                    <a:ext uri="{9D8B030D-6E8A-4147-A177-3AD203B41FA5}">
                      <a16:colId xmlns:a16="http://schemas.microsoft.com/office/drawing/2014/main" val="2976203183"/>
                    </a:ext>
                  </a:extLst>
                </a:gridCol>
                <a:gridCol w="622300">
                  <a:extLst>
                    <a:ext uri="{9D8B030D-6E8A-4147-A177-3AD203B41FA5}">
                      <a16:colId xmlns:a16="http://schemas.microsoft.com/office/drawing/2014/main" val="2072165078"/>
                    </a:ext>
                  </a:extLst>
                </a:gridCol>
              </a:tblGrid>
              <a:tr h="238125">
                <a:tc>
                  <a:txBody>
                    <a:bodyPr/>
                    <a:lstStyle/>
                    <a:p>
                      <a:pPr algn="l" fontAlgn="b"/>
                      <a:r>
                        <a:rPr lang="en-US" sz="1200" b="1" i="0" u="none" strike="noStrike">
                          <a:solidFill>
                            <a:srgbClr val="000000"/>
                          </a:solidFill>
                          <a:effectLst/>
                          <a:latin typeface="Arial" panose="020B0604020202020204" pitchFamily="34" charset="0"/>
                        </a:rPr>
                        <a:t>Response</a:t>
                      </a:r>
                    </a:p>
                  </a:txBody>
                  <a:tcPr marL="9525" marR="9525" marT="9525" marB="0" anchor="b">
                    <a:lnL>
                      <a:noFill/>
                    </a:lnL>
                    <a:lnR>
                      <a:noFill/>
                    </a:lnR>
                    <a:lnT>
                      <a:noFill/>
                    </a:lnT>
                    <a:lnB>
                      <a:noFill/>
                    </a:lnB>
                  </a:tcPr>
                </a:tc>
                <a:tc>
                  <a:txBody>
                    <a:bodyPr/>
                    <a:lstStyle/>
                    <a:p>
                      <a:pPr algn="l" fontAlgn="b"/>
                      <a:r>
                        <a:rPr lang="en-US" sz="1200" b="1" i="0" u="none" strike="noStrike">
                          <a:solidFill>
                            <a:srgbClr val="000000"/>
                          </a:solidFill>
                          <a:effectLst/>
                          <a:latin typeface="Arial" panose="020B0604020202020204" pitchFamily="34" charset="0"/>
                        </a:rPr>
                        <a:t>Input</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Sign</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Slope</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R</a:t>
                      </a:r>
                      <a:r>
                        <a:rPr lang="en-US" sz="1200" b="1" i="0" u="none" strike="noStrike" baseline="30000">
                          <a:solidFill>
                            <a:srgbClr val="000000"/>
                          </a:solidFill>
                          <a:effectLst/>
                          <a:latin typeface="Arial" panose="020B0604020202020204" pitchFamily="34" charset="0"/>
                        </a:rPr>
                        <a:t>2</a:t>
                      </a:r>
                      <a:endParaRPr lang="en-US" sz="1200" b="1"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F-stat</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df</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p-value</a:t>
                      </a:r>
                    </a:p>
                  </a:txBody>
                  <a:tcPr marL="9525" marR="9525" marT="9525" marB="0" anchor="b">
                    <a:lnL>
                      <a:noFill/>
                    </a:lnL>
                    <a:lnR>
                      <a:noFill/>
                    </a:lnR>
                    <a:lnT>
                      <a:noFill/>
                    </a:lnT>
                    <a:lnB>
                      <a:noFill/>
                    </a:lnB>
                  </a:tcPr>
                </a:tc>
                <a:extLst>
                  <a:ext uri="{0D108BD9-81ED-4DB2-BD59-A6C34878D82A}">
                    <a16:rowId xmlns:a16="http://schemas.microsoft.com/office/drawing/2014/main" val="3472901371"/>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Fish</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Canopy</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0.448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6.490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0.034 *</a:t>
                      </a:r>
                    </a:p>
                  </a:txBody>
                  <a:tcPr marL="9525" marR="9525" marT="9525" marB="0" anchor="b">
                    <a:lnL>
                      <a:noFill/>
                    </a:lnL>
                    <a:lnR>
                      <a:noFill/>
                    </a:lnR>
                    <a:lnT>
                      <a:noFill/>
                    </a:lnT>
                    <a:lnB>
                      <a:noFill/>
                    </a:lnB>
                  </a:tcPr>
                </a:tc>
                <a:extLst>
                  <a:ext uri="{0D108BD9-81ED-4DB2-BD59-A6C34878D82A}">
                    <a16:rowId xmlns:a16="http://schemas.microsoft.com/office/drawing/2014/main" val="1169932714"/>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Fish</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Conductivity</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0.274</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0.406</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5.464</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0.048 *</a:t>
                      </a:r>
                    </a:p>
                  </a:txBody>
                  <a:tcPr marL="9525" marR="9525" marT="9525" marB="0" anchor="b">
                    <a:lnL>
                      <a:noFill/>
                    </a:lnL>
                    <a:lnR>
                      <a:noFill/>
                    </a:lnR>
                    <a:lnT>
                      <a:noFill/>
                    </a:lnT>
                    <a:lnB>
                      <a:noFill/>
                    </a:lnB>
                  </a:tcPr>
                </a:tc>
                <a:extLst>
                  <a:ext uri="{0D108BD9-81ED-4DB2-BD59-A6C34878D82A}">
                    <a16:rowId xmlns:a16="http://schemas.microsoft.com/office/drawing/2014/main" val="1352915440"/>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Fish</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Flash Index</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0.339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0.024</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0.193</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0.672  </a:t>
                      </a:r>
                    </a:p>
                  </a:txBody>
                  <a:tcPr marL="9525" marR="9525" marT="9525" marB="0" anchor="b">
                    <a:lnL>
                      <a:noFill/>
                    </a:lnL>
                    <a:lnR>
                      <a:noFill/>
                    </a:lnR>
                    <a:lnT>
                      <a:noFill/>
                    </a:lnT>
                    <a:lnB>
                      <a:noFill/>
                    </a:lnB>
                  </a:tcPr>
                </a:tc>
                <a:extLst>
                  <a:ext uri="{0D108BD9-81ED-4DB2-BD59-A6C34878D82A}">
                    <a16:rowId xmlns:a16="http://schemas.microsoft.com/office/drawing/2014/main" val="2601949345"/>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Fish</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Low Flow Pulse %</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0.031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0.339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4.102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0.077  </a:t>
                      </a:r>
                    </a:p>
                  </a:txBody>
                  <a:tcPr marL="9525" marR="9525" marT="9525" marB="0" anchor="b">
                    <a:lnL>
                      <a:noFill/>
                    </a:lnL>
                    <a:lnR>
                      <a:noFill/>
                    </a:lnR>
                    <a:lnT>
                      <a:noFill/>
                    </a:lnT>
                    <a:lnB>
                      <a:noFill/>
                    </a:lnB>
                  </a:tcPr>
                </a:tc>
                <a:extLst>
                  <a:ext uri="{0D108BD9-81ED-4DB2-BD59-A6C34878D82A}">
                    <a16:rowId xmlns:a16="http://schemas.microsoft.com/office/drawing/2014/main" val="880397305"/>
                  </a:ext>
                </a:extLst>
              </a:tr>
              <a:tr h="257175">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Fish</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NH</a:t>
                      </a:r>
                      <a:r>
                        <a:rPr lang="en-US" sz="1200" b="0" i="0" u="none" strike="noStrike" baseline="-25000">
                          <a:solidFill>
                            <a:srgbClr val="000000"/>
                          </a:solidFill>
                          <a:effectLst/>
                          <a:latin typeface="Arial" panose="020B0604020202020204" pitchFamily="34" charset="0"/>
                        </a:rPr>
                        <a:t>4</a:t>
                      </a:r>
                      <a:r>
                        <a:rPr lang="en-US" sz="1200" b="0" i="0" u="none" strike="noStrike" baseline="30000">
                          <a:solidFill>
                            <a:srgbClr val="000000"/>
                          </a:solidFill>
                          <a:effectLst/>
                          <a:latin typeface="Arial" panose="020B0604020202020204" pitchFamily="34" charset="0"/>
                        </a:rPr>
                        <a:t>+</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4.647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0.446</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6.431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0.035 *</a:t>
                      </a:r>
                    </a:p>
                  </a:txBody>
                  <a:tcPr marL="9525" marR="9525" marT="9525" marB="0" anchor="b">
                    <a:lnL>
                      <a:noFill/>
                    </a:lnL>
                    <a:lnR>
                      <a:noFill/>
                    </a:lnR>
                    <a:lnT>
                      <a:noFill/>
                    </a:lnT>
                    <a:lnB>
                      <a:noFill/>
                    </a:lnB>
                  </a:tcPr>
                </a:tc>
                <a:extLst>
                  <a:ext uri="{0D108BD9-81ED-4DB2-BD59-A6C34878D82A}">
                    <a16:rowId xmlns:a16="http://schemas.microsoft.com/office/drawing/2014/main" val="4042941203"/>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Fish</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Precipitation</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0.017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0.602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12.101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0.008 *</a:t>
                      </a:r>
                    </a:p>
                  </a:txBody>
                  <a:tcPr marL="9525" marR="9525" marT="9525" marB="0" anchor="b">
                    <a:lnL>
                      <a:noFill/>
                    </a:lnL>
                    <a:lnR>
                      <a:noFill/>
                    </a:lnR>
                    <a:lnT>
                      <a:noFill/>
                    </a:lnT>
                    <a:lnB>
                      <a:noFill/>
                    </a:lnB>
                  </a:tcPr>
                </a:tc>
                <a:extLst>
                  <a:ext uri="{0D108BD9-81ED-4DB2-BD59-A6C34878D82A}">
                    <a16:rowId xmlns:a16="http://schemas.microsoft.com/office/drawing/2014/main" val="4061948090"/>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Fish</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Rosgen Index</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0.224</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a:t>
                      </a:r>
                    </a:p>
                  </a:txBody>
                  <a:tcPr marL="9525" marR="9525" marT="9525" marB="0" anchor="b">
                    <a:lnL>
                      <a:noFill/>
                    </a:lnL>
                    <a:lnR>
                      <a:noFill/>
                    </a:lnR>
                    <a:lnT>
                      <a:noFill/>
                    </a:lnT>
                    <a:lnB>
                      <a:noFill/>
                    </a:lnB>
                  </a:tcPr>
                </a:tc>
                <a:tc>
                  <a:txBody>
                    <a:bodyPr/>
                    <a:lstStyle/>
                    <a:p>
                      <a:pPr algn="ctr" fontAlgn="b"/>
                      <a:r>
                        <a:rPr lang="en-US" sz="1200" b="0" i="0" u="none" strike="noStrike" dirty="0">
                          <a:solidFill>
                            <a:srgbClr val="000000"/>
                          </a:solidFill>
                          <a:effectLst/>
                          <a:latin typeface="Arial" panose="020B0604020202020204" pitchFamily="34" charset="0"/>
                        </a:rPr>
                        <a:t>0.649  </a:t>
                      </a:r>
                    </a:p>
                  </a:txBody>
                  <a:tcPr marL="9525" marR="9525" marT="9525" marB="0" anchor="b">
                    <a:lnL>
                      <a:noFill/>
                    </a:lnL>
                    <a:lnR>
                      <a:noFill/>
                    </a:lnR>
                    <a:lnT>
                      <a:noFill/>
                    </a:lnT>
                    <a:lnB>
                      <a:noFill/>
                    </a:lnB>
                  </a:tcPr>
                </a:tc>
                <a:extLst>
                  <a:ext uri="{0D108BD9-81ED-4DB2-BD59-A6C34878D82A}">
                    <a16:rowId xmlns:a16="http://schemas.microsoft.com/office/drawing/2014/main" val="1853851054"/>
                  </a:ext>
                </a:extLst>
              </a:tr>
            </a:tbl>
          </a:graphicData>
        </a:graphic>
      </p:graphicFrame>
    </p:spTree>
    <p:extLst>
      <p:ext uri="{BB962C8B-B14F-4D97-AF65-F5344CB8AC3E}">
        <p14:creationId xmlns:p14="http://schemas.microsoft.com/office/powerpoint/2010/main" val="17530626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827A68-8DA2-492A-A912-519F9716B548}"/>
              </a:ext>
            </a:extLst>
          </p:cNvPr>
          <p:cNvPicPr>
            <a:picLocks noChangeAspect="1"/>
          </p:cNvPicPr>
          <p:nvPr/>
        </p:nvPicPr>
        <p:blipFill>
          <a:blip r:embed="rId3"/>
          <a:stretch>
            <a:fillRect/>
          </a:stretch>
        </p:blipFill>
        <p:spPr>
          <a:xfrm>
            <a:off x="10018342" y="480024"/>
            <a:ext cx="774259" cy="591363"/>
          </a:xfrm>
          <a:prstGeom prst="rect">
            <a:avLst/>
          </a:prstGeom>
        </p:spPr>
      </p:pic>
      <p:graphicFrame>
        <p:nvGraphicFramePr>
          <p:cNvPr id="7" name="Table 6">
            <a:extLst>
              <a:ext uri="{FF2B5EF4-FFF2-40B4-BE49-F238E27FC236}">
                <a16:creationId xmlns:a16="http://schemas.microsoft.com/office/drawing/2014/main" id="{F886A6B6-1060-447B-85A4-E9A642958D04}"/>
              </a:ext>
            </a:extLst>
          </p:cNvPr>
          <p:cNvGraphicFramePr>
            <a:graphicFrameLocks noGrp="1"/>
          </p:cNvGraphicFramePr>
          <p:nvPr>
            <p:extLst>
              <p:ext uri="{D42A27DB-BD31-4B8C-83A1-F6EECF244321}">
                <p14:modId xmlns:p14="http://schemas.microsoft.com/office/powerpoint/2010/main" val="2916593610"/>
              </p:ext>
            </p:extLst>
          </p:nvPr>
        </p:nvGraphicFramePr>
        <p:xfrm>
          <a:off x="1084350" y="1253329"/>
          <a:ext cx="8933992" cy="4351341"/>
        </p:xfrm>
        <a:graphic>
          <a:graphicData uri="http://schemas.openxmlformats.org/drawingml/2006/table">
            <a:tbl>
              <a:tblPr/>
              <a:tblGrid>
                <a:gridCol w="4860752">
                  <a:extLst>
                    <a:ext uri="{9D8B030D-6E8A-4147-A177-3AD203B41FA5}">
                      <a16:colId xmlns:a16="http://schemas.microsoft.com/office/drawing/2014/main" val="527690114"/>
                    </a:ext>
                  </a:extLst>
                </a:gridCol>
                <a:gridCol w="1477692">
                  <a:extLst>
                    <a:ext uri="{9D8B030D-6E8A-4147-A177-3AD203B41FA5}">
                      <a16:colId xmlns:a16="http://schemas.microsoft.com/office/drawing/2014/main" val="2796838764"/>
                    </a:ext>
                  </a:extLst>
                </a:gridCol>
                <a:gridCol w="1120805">
                  <a:extLst>
                    <a:ext uri="{9D8B030D-6E8A-4147-A177-3AD203B41FA5}">
                      <a16:colId xmlns:a16="http://schemas.microsoft.com/office/drawing/2014/main" val="3366307458"/>
                    </a:ext>
                  </a:extLst>
                </a:gridCol>
                <a:gridCol w="401130">
                  <a:extLst>
                    <a:ext uri="{9D8B030D-6E8A-4147-A177-3AD203B41FA5}">
                      <a16:colId xmlns:a16="http://schemas.microsoft.com/office/drawing/2014/main" val="2783709210"/>
                    </a:ext>
                  </a:extLst>
                </a:gridCol>
                <a:gridCol w="519110">
                  <a:extLst>
                    <a:ext uri="{9D8B030D-6E8A-4147-A177-3AD203B41FA5}">
                      <a16:colId xmlns:a16="http://schemas.microsoft.com/office/drawing/2014/main" val="959224790"/>
                    </a:ext>
                  </a:extLst>
                </a:gridCol>
                <a:gridCol w="554503">
                  <a:extLst>
                    <a:ext uri="{9D8B030D-6E8A-4147-A177-3AD203B41FA5}">
                      <a16:colId xmlns:a16="http://schemas.microsoft.com/office/drawing/2014/main" val="2286438413"/>
                    </a:ext>
                  </a:extLst>
                </a:gridCol>
              </a:tblGrid>
              <a:tr h="238987">
                <a:tc>
                  <a:txBody>
                    <a:bodyPr/>
                    <a:lstStyle/>
                    <a:p>
                      <a:pPr algn="l" fontAlgn="b"/>
                      <a:r>
                        <a:rPr lang="en-US" sz="1100" b="1" i="0" u="none" strike="noStrike">
                          <a:solidFill>
                            <a:srgbClr val="000000"/>
                          </a:solidFill>
                          <a:effectLst/>
                          <a:latin typeface="Arial" panose="020B0604020202020204" pitchFamily="34" charset="0"/>
                        </a:rPr>
                        <a:t>Formula</a:t>
                      </a:r>
                    </a:p>
                  </a:txBody>
                  <a:tcPr marL="8851" marR="8851" marT="8851" marB="0" anchor="b">
                    <a:lnL>
                      <a:noFill/>
                    </a:lnL>
                    <a:lnR>
                      <a:noFill/>
                    </a:lnR>
                    <a:lnT>
                      <a:noFill/>
                    </a:lnT>
                    <a:lnB>
                      <a:noFill/>
                    </a:lnB>
                  </a:tcPr>
                </a:tc>
                <a:tc>
                  <a:txBody>
                    <a:bodyPr/>
                    <a:lstStyle/>
                    <a:p>
                      <a:pPr algn="l" fontAlgn="b"/>
                      <a:r>
                        <a:rPr lang="en-US" sz="1100" b="1" i="0" u="none" strike="noStrike">
                          <a:solidFill>
                            <a:srgbClr val="000000"/>
                          </a:solidFill>
                          <a:effectLst/>
                          <a:latin typeface="Arial" panose="020B0604020202020204" pitchFamily="34" charset="0"/>
                        </a:rPr>
                        <a:t>Degrees of Freedom</a:t>
                      </a:r>
                    </a:p>
                  </a:txBody>
                  <a:tcPr marL="8851" marR="8851" marT="8851" marB="0" anchor="b">
                    <a:lnL>
                      <a:noFill/>
                    </a:lnL>
                    <a:lnR>
                      <a:noFill/>
                    </a:lnR>
                    <a:lnT>
                      <a:noFill/>
                    </a:lnT>
                    <a:lnB>
                      <a:noFill/>
                    </a:lnB>
                  </a:tcPr>
                </a:tc>
                <a:tc>
                  <a:txBody>
                    <a:bodyPr/>
                    <a:lstStyle/>
                    <a:p>
                      <a:pPr algn="l" fontAlgn="b"/>
                      <a:r>
                        <a:rPr lang="en-US" sz="1100" b="1" i="0" u="none" strike="noStrike">
                          <a:solidFill>
                            <a:srgbClr val="000000"/>
                          </a:solidFill>
                          <a:effectLst/>
                          <a:latin typeface="Arial" panose="020B0604020202020204" pitchFamily="34" charset="0"/>
                        </a:rPr>
                        <a:t>Log-Likelihood</a:t>
                      </a:r>
                    </a:p>
                  </a:txBody>
                  <a:tcPr marL="8851" marR="8851" marT="8851" marB="0" anchor="b">
                    <a:lnL>
                      <a:noFill/>
                    </a:lnL>
                    <a:lnR>
                      <a:noFill/>
                    </a:lnR>
                    <a:lnT>
                      <a:noFill/>
                    </a:lnT>
                    <a:lnB>
                      <a:noFill/>
                    </a:lnB>
                  </a:tcPr>
                </a:tc>
                <a:tc>
                  <a:txBody>
                    <a:bodyPr/>
                    <a:lstStyle/>
                    <a:p>
                      <a:pPr algn="l" fontAlgn="b"/>
                      <a:r>
                        <a:rPr lang="en-US" sz="1100" b="1" i="0" u="none" strike="noStrike">
                          <a:solidFill>
                            <a:srgbClr val="000000"/>
                          </a:solidFill>
                          <a:effectLst/>
                          <a:latin typeface="Arial" panose="020B0604020202020204" pitchFamily="34" charset="0"/>
                        </a:rPr>
                        <a:t>AIC</a:t>
                      </a:r>
                      <a:r>
                        <a:rPr lang="en-US" sz="1100" b="1" i="0" u="none" strike="noStrike" baseline="-25000">
                          <a:solidFill>
                            <a:srgbClr val="000000"/>
                          </a:solidFill>
                          <a:effectLst/>
                          <a:latin typeface="Arial" panose="020B0604020202020204" pitchFamily="34" charset="0"/>
                        </a:rPr>
                        <a:t>c</a:t>
                      </a:r>
                      <a:endParaRPr lang="en-US" sz="1100" b="1"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l" fontAlgn="b"/>
                      <a:r>
                        <a:rPr lang="el-GR" sz="1100" b="1" i="0" u="none" strike="noStrike">
                          <a:solidFill>
                            <a:srgbClr val="000000"/>
                          </a:solidFill>
                          <a:effectLst/>
                          <a:latin typeface="Arial" panose="020B0604020202020204" pitchFamily="34" charset="0"/>
                        </a:rPr>
                        <a:t>Δ </a:t>
                      </a:r>
                      <a:r>
                        <a:rPr lang="en-US" sz="1100" b="1" i="0" u="none" strike="noStrike">
                          <a:solidFill>
                            <a:srgbClr val="000000"/>
                          </a:solidFill>
                          <a:effectLst/>
                          <a:latin typeface="Arial" panose="020B0604020202020204" pitchFamily="34" charset="0"/>
                        </a:rPr>
                        <a:t>AIC</a:t>
                      </a:r>
                      <a:r>
                        <a:rPr lang="en-US" sz="1100" b="1" i="0" u="none" strike="noStrike" baseline="-25000">
                          <a:solidFill>
                            <a:srgbClr val="000000"/>
                          </a:solidFill>
                          <a:effectLst/>
                          <a:latin typeface="Arial" panose="020B0604020202020204" pitchFamily="34" charset="0"/>
                        </a:rPr>
                        <a:t>c</a:t>
                      </a:r>
                      <a:endParaRPr lang="en-US" sz="1100" b="1"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l" fontAlgn="b"/>
                      <a:r>
                        <a:rPr lang="en-US" sz="1100" b="1" i="0" u="none" strike="noStrike">
                          <a:solidFill>
                            <a:srgbClr val="000000"/>
                          </a:solidFill>
                          <a:effectLst/>
                          <a:latin typeface="Arial" panose="020B0604020202020204" pitchFamily="34" charset="0"/>
                        </a:rPr>
                        <a:t>Weight</a:t>
                      </a:r>
                    </a:p>
                  </a:txBody>
                  <a:tcPr marL="8851" marR="8851" marT="8851" marB="0" anchor="b">
                    <a:lnL>
                      <a:noFill/>
                    </a:lnL>
                    <a:lnR>
                      <a:noFill/>
                    </a:lnR>
                    <a:lnT>
                      <a:noFill/>
                    </a:lnT>
                    <a:lnB>
                      <a:noFill/>
                    </a:lnB>
                  </a:tcPr>
                </a:tc>
                <a:extLst>
                  <a:ext uri="{0D108BD9-81ED-4DB2-BD59-A6C34878D82A}">
                    <a16:rowId xmlns:a16="http://schemas.microsoft.com/office/drawing/2014/main" val="2247315719"/>
                  </a:ext>
                </a:extLst>
              </a:tr>
              <a:tr h="178798">
                <a:tc>
                  <a:txBody>
                    <a:bodyPr/>
                    <a:lstStyle/>
                    <a:p>
                      <a:pPr algn="l" fontAlgn="b"/>
                      <a:r>
                        <a:rPr lang="en-US" sz="1100" b="0" i="0" u="none" strike="noStrike">
                          <a:solidFill>
                            <a:srgbClr val="000000"/>
                          </a:solidFill>
                          <a:effectLst/>
                          <a:latin typeface="Arial" panose="020B0604020202020204" pitchFamily="34" charset="0"/>
                        </a:rPr>
                        <a:t> + 0.313*</a:t>
                      </a:r>
                      <a:r>
                        <a:rPr lang="en-US" sz="1100" b="0" i="1" u="none" strike="noStrike">
                          <a:solidFill>
                            <a:srgbClr val="000000"/>
                          </a:solidFill>
                          <a:effectLst/>
                          <a:latin typeface="Arial" panose="020B0604020202020204" pitchFamily="34" charset="0"/>
                        </a:rPr>
                        <a:t>Precipitation</a:t>
                      </a:r>
                      <a:r>
                        <a:rPr lang="en-US" sz="1100" b="0" i="0" u="none" strike="noStrike">
                          <a:solidFill>
                            <a:srgbClr val="000000"/>
                          </a:solidFill>
                          <a:effectLst/>
                          <a:latin typeface="Arial" panose="020B0604020202020204" pitchFamily="34" charset="0"/>
                        </a:rPr>
                        <a:t> - 0.210*</a:t>
                      </a:r>
                      <a:r>
                        <a:rPr lang="en-US" sz="1100" b="0" i="1" u="none" strike="noStrike">
                          <a:solidFill>
                            <a:srgbClr val="000000"/>
                          </a:solidFill>
                          <a:effectLst/>
                          <a:latin typeface="Arial" panose="020B0604020202020204" pitchFamily="34" charset="0"/>
                        </a:rPr>
                        <a:t>Low Flow Pulse %</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2.912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10.2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0.429</a:t>
                      </a:r>
                    </a:p>
                  </a:txBody>
                  <a:tcPr marL="8851" marR="8851" marT="8851" marB="0" anchor="b">
                    <a:lnL>
                      <a:noFill/>
                    </a:lnL>
                    <a:lnR>
                      <a:noFill/>
                    </a:lnR>
                    <a:lnT>
                      <a:noFill/>
                    </a:lnT>
                    <a:lnB>
                      <a:noFill/>
                    </a:lnB>
                  </a:tcPr>
                </a:tc>
                <a:extLst>
                  <a:ext uri="{0D108BD9-81ED-4DB2-BD59-A6C34878D82A}">
                    <a16:rowId xmlns:a16="http://schemas.microsoft.com/office/drawing/2014/main" val="2671255548"/>
                  </a:ext>
                </a:extLst>
              </a:tr>
              <a:tr h="178798">
                <a:tc>
                  <a:txBody>
                    <a:bodyPr/>
                    <a:lstStyle/>
                    <a:p>
                      <a:pPr algn="l" fontAlgn="b"/>
                      <a:r>
                        <a:rPr lang="en-US" sz="1100" b="0" i="0" u="none" strike="noStrike">
                          <a:solidFill>
                            <a:srgbClr val="000000"/>
                          </a:solidFill>
                          <a:effectLst/>
                          <a:latin typeface="Arial" panose="020B0604020202020204" pitchFamily="34" charset="0"/>
                        </a:rPr>
                        <a:t> + 0.346*</a:t>
                      </a:r>
                      <a:r>
                        <a:rPr lang="en-US" sz="1100" b="0" i="1" u="none" strike="noStrike">
                          <a:solidFill>
                            <a:srgbClr val="000000"/>
                          </a:solidFill>
                          <a:effectLst/>
                          <a:latin typeface="Arial" panose="020B0604020202020204" pitchFamily="34" charset="0"/>
                        </a:rPr>
                        <a:t>Precipitation</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3</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-0.985</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1.79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0.175</a:t>
                      </a:r>
                    </a:p>
                  </a:txBody>
                  <a:tcPr marL="8851" marR="8851" marT="8851" marB="0" anchor="b">
                    <a:lnL>
                      <a:noFill/>
                    </a:lnL>
                    <a:lnR>
                      <a:noFill/>
                    </a:lnR>
                    <a:lnT>
                      <a:noFill/>
                    </a:lnT>
                    <a:lnB>
                      <a:noFill/>
                    </a:lnB>
                  </a:tcPr>
                </a:tc>
                <a:extLst>
                  <a:ext uri="{0D108BD9-81ED-4DB2-BD59-A6C34878D82A}">
                    <a16:rowId xmlns:a16="http://schemas.microsoft.com/office/drawing/2014/main" val="4157202630"/>
                  </a:ext>
                </a:extLst>
              </a:tr>
              <a:tr h="178798">
                <a:tc>
                  <a:txBody>
                    <a:bodyPr/>
                    <a:lstStyle/>
                    <a:p>
                      <a:pPr algn="l" fontAlgn="b"/>
                      <a:r>
                        <a:rPr lang="en-US" sz="1100" b="0" i="0" u="none" strike="noStrike">
                          <a:solidFill>
                            <a:srgbClr val="000000"/>
                          </a:solidFill>
                          <a:effectLst/>
                          <a:latin typeface="Arial" panose="020B0604020202020204" pitchFamily="34" charset="0"/>
                        </a:rPr>
                        <a:t> + 0.263*</a:t>
                      </a:r>
                      <a:r>
                        <a:rPr lang="en-US" sz="1100" b="0" i="1" u="none" strike="noStrike">
                          <a:solidFill>
                            <a:srgbClr val="000000"/>
                          </a:solidFill>
                          <a:effectLst/>
                          <a:latin typeface="Arial" panose="020B0604020202020204" pitchFamily="34" charset="0"/>
                        </a:rPr>
                        <a:t>Precipitation</a:t>
                      </a:r>
                      <a:r>
                        <a:rPr lang="en-US" sz="1100" b="0" i="0" u="none" strike="noStrike">
                          <a:solidFill>
                            <a:srgbClr val="000000"/>
                          </a:solidFill>
                          <a:effectLst/>
                          <a:latin typeface="Arial" panose="020B0604020202020204" pitchFamily="34" charset="0"/>
                        </a:rPr>
                        <a:t> - 0.172*</a:t>
                      </a:r>
                      <a:r>
                        <a:rPr lang="en-US" sz="1100" b="0" i="1" u="none" strike="noStrike">
                          <a:solidFill>
                            <a:srgbClr val="000000"/>
                          </a:solidFill>
                          <a:effectLst/>
                          <a:latin typeface="Arial" panose="020B0604020202020204" pitchFamily="34" charset="0"/>
                        </a:rPr>
                        <a:t>Canopy</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0.69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14.6</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4.44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0.046</a:t>
                      </a:r>
                    </a:p>
                  </a:txBody>
                  <a:tcPr marL="8851" marR="8851" marT="8851" marB="0" anchor="b">
                    <a:lnL>
                      <a:noFill/>
                    </a:lnL>
                    <a:lnR>
                      <a:noFill/>
                    </a:lnR>
                    <a:lnT>
                      <a:noFill/>
                    </a:lnT>
                    <a:lnB>
                      <a:noFill/>
                    </a:lnB>
                  </a:tcPr>
                </a:tc>
                <a:extLst>
                  <a:ext uri="{0D108BD9-81ED-4DB2-BD59-A6C34878D82A}">
                    <a16:rowId xmlns:a16="http://schemas.microsoft.com/office/drawing/2014/main" val="1553952858"/>
                  </a:ext>
                </a:extLst>
              </a:tr>
              <a:tr h="178798">
                <a:tc>
                  <a:txBody>
                    <a:bodyPr/>
                    <a:lstStyle/>
                    <a:p>
                      <a:pPr algn="l" fontAlgn="b"/>
                      <a:r>
                        <a:rPr lang="en-US" sz="1100" b="0" i="0" u="none" strike="noStrike">
                          <a:solidFill>
                            <a:srgbClr val="000000"/>
                          </a:solidFill>
                          <a:effectLst/>
                          <a:latin typeface="Arial" panose="020B0604020202020204" pitchFamily="34" charset="0"/>
                        </a:rPr>
                        <a:t> + 0.264*</a:t>
                      </a:r>
                      <a:r>
                        <a:rPr lang="en-US" sz="1100" b="0" i="1" u="none" strike="noStrike">
                          <a:solidFill>
                            <a:srgbClr val="000000"/>
                          </a:solidFill>
                          <a:effectLst/>
                          <a:latin typeface="Arial" panose="020B0604020202020204" pitchFamily="34" charset="0"/>
                        </a:rPr>
                        <a:t>Precipitation</a:t>
                      </a:r>
                      <a:r>
                        <a:rPr lang="en-US" sz="1100" b="0" i="0" u="none" strike="noStrike">
                          <a:solidFill>
                            <a:srgbClr val="000000"/>
                          </a:solidFill>
                          <a:effectLst/>
                          <a:latin typeface="Arial" panose="020B0604020202020204" pitchFamily="34" charset="0"/>
                        </a:rPr>
                        <a:t> -0.171*</a:t>
                      </a:r>
                      <a:r>
                        <a:rPr lang="en-US" sz="1100" b="0" i="1" u="none" strike="noStrike">
                          <a:solidFill>
                            <a:srgbClr val="000000"/>
                          </a:solidFill>
                          <a:effectLst/>
                          <a:latin typeface="Arial" panose="020B0604020202020204" pitchFamily="34" charset="0"/>
                        </a:rPr>
                        <a:t>NH4+</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0.688</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14.6</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4.45</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0.046</a:t>
                      </a:r>
                    </a:p>
                  </a:txBody>
                  <a:tcPr marL="8851" marR="8851" marT="8851" marB="0" anchor="b">
                    <a:lnL>
                      <a:noFill/>
                    </a:lnL>
                    <a:lnR>
                      <a:noFill/>
                    </a:lnR>
                    <a:lnT>
                      <a:noFill/>
                    </a:lnT>
                    <a:lnB>
                      <a:noFill/>
                    </a:lnB>
                  </a:tcPr>
                </a:tc>
                <a:extLst>
                  <a:ext uri="{0D108BD9-81ED-4DB2-BD59-A6C34878D82A}">
                    <a16:rowId xmlns:a16="http://schemas.microsoft.com/office/drawing/2014/main" val="3022134481"/>
                  </a:ext>
                </a:extLst>
              </a:tr>
              <a:tr h="178798">
                <a:tc>
                  <a:txBody>
                    <a:bodyPr/>
                    <a:lstStyle/>
                    <a:p>
                      <a:pPr algn="l" fontAlgn="b"/>
                      <a:r>
                        <a:rPr lang="en-US" sz="1100" b="0" i="0" u="none" strike="noStrike">
                          <a:solidFill>
                            <a:srgbClr val="000000"/>
                          </a:solidFill>
                          <a:effectLst/>
                          <a:latin typeface="Arial" panose="020B0604020202020204" pitchFamily="34" charset="0"/>
                        </a:rPr>
                        <a:t> -0.235*</a:t>
                      </a:r>
                      <a:r>
                        <a:rPr lang="en-US" sz="1100" b="0" i="1" u="none" strike="noStrike">
                          <a:solidFill>
                            <a:srgbClr val="000000"/>
                          </a:solidFill>
                          <a:effectLst/>
                          <a:latin typeface="Arial" panose="020B0604020202020204" pitchFamily="34" charset="0"/>
                        </a:rPr>
                        <a:t>Conductivity</a:t>
                      </a:r>
                      <a:r>
                        <a:rPr lang="en-US" sz="1100" b="0" i="0" u="none" strike="noStrike">
                          <a:solidFill>
                            <a:srgbClr val="000000"/>
                          </a:solidFill>
                          <a:effectLst/>
                          <a:latin typeface="Arial" panose="020B0604020202020204" pitchFamily="34" charset="0"/>
                        </a:rPr>
                        <a:t> - 0.252*</a:t>
                      </a:r>
                      <a:r>
                        <a:rPr lang="en-US" sz="1100" b="0" i="1" u="none" strike="noStrike">
                          <a:solidFill>
                            <a:srgbClr val="000000"/>
                          </a:solidFill>
                          <a:effectLst/>
                          <a:latin typeface="Arial" panose="020B0604020202020204" pitchFamily="34" charset="0"/>
                        </a:rPr>
                        <a:t>NH4+</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0.649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14.7</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4.52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0.045</a:t>
                      </a:r>
                    </a:p>
                  </a:txBody>
                  <a:tcPr marL="8851" marR="8851" marT="8851" marB="0" anchor="b">
                    <a:lnL>
                      <a:noFill/>
                    </a:lnL>
                    <a:lnR>
                      <a:noFill/>
                    </a:lnR>
                    <a:lnT>
                      <a:noFill/>
                    </a:lnT>
                    <a:lnB>
                      <a:noFill/>
                    </a:lnB>
                  </a:tcPr>
                </a:tc>
                <a:extLst>
                  <a:ext uri="{0D108BD9-81ED-4DB2-BD59-A6C34878D82A}">
                    <a16:rowId xmlns:a16="http://schemas.microsoft.com/office/drawing/2014/main" val="3236274944"/>
                  </a:ext>
                </a:extLst>
              </a:tr>
              <a:tr h="178798">
                <a:tc>
                  <a:txBody>
                    <a:bodyPr/>
                    <a:lstStyle/>
                    <a:p>
                      <a:pPr algn="l" fontAlgn="b"/>
                      <a:r>
                        <a:rPr lang="en-US" sz="1100" b="0" i="0" u="none" strike="noStrike">
                          <a:solidFill>
                            <a:srgbClr val="000000"/>
                          </a:solidFill>
                          <a:effectLst/>
                          <a:latin typeface="Arial" panose="020B0604020202020204" pitchFamily="34" charset="0"/>
                        </a:rPr>
                        <a:t> -0.299*</a:t>
                      </a:r>
                      <a:r>
                        <a:rPr lang="en-US" sz="1100" b="0" i="1" u="none" strike="noStrike">
                          <a:solidFill>
                            <a:srgbClr val="000000"/>
                          </a:solidFill>
                          <a:effectLst/>
                          <a:latin typeface="Arial" panose="020B0604020202020204" pitchFamily="34" charset="0"/>
                        </a:rPr>
                        <a:t>Canopy</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3</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-2.622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15.2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5.07</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0.034</a:t>
                      </a:r>
                    </a:p>
                  </a:txBody>
                  <a:tcPr marL="8851" marR="8851" marT="8851" marB="0" anchor="b">
                    <a:lnL>
                      <a:noFill/>
                    </a:lnL>
                    <a:lnR>
                      <a:noFill/>
                    </a:lnR>
                    <a:lnT>
                      <a:noFill/>
                    </a:lnT>
                    <a:lnB>
                      <a:noFill/>
                    </a:lnB>
                  </a:tcPr>
                </a:tc>
                <a:extLst>
                  <a:ext uri="{0D108BD9-81ED-4DB2-BD59-A6C34878D82A}">
                    <a16:rowId xmlns:a16="http://schemas.microsoft.com/office/drawing/2014/main" val="2371094279"/>
                  </a:ext>
                </a:extLst>
              </a:tr>
              <a:tr h="178798">
                <a:tc>
                  <a:txBody>
                    <a:bodyPr/>
                    <a:lstStyle/>
                    <a:p>
                      <a:pPr algn="l" fontAlgn="b"/>
                      <a:r>
                        <a:rPr lang="en-US" sz="1100" b="0" i="0" u="none" strike="noStrike">
                          <a:solidFill>
                            <a:srgbClr val="000000"/>
                          </a:solidFill>
                          <a:effectLst/>
                          <a:latin typeface="Arial" panose="020B0604020202020204" pitchFamily="34" charset="0"/>
                        </a:rPr>
                        <a:t> -0.298*</a:t>
                      </a:r>
                      <a:r>
                        <a:rPr lang="en-US" sz="1100" b="0" i="1" u="none" strike="noStrike">
                          <a:solidFill>
                            <a:srgbClr val="000000"/>
                          </a:solidFill>
                          <a:effectLst/>
                          <a:latin typeface="Arial" panose="020B0604020202020204" pitchFamily="34" charset="0"/>
                        </a:rPr>
                        <a:t>NH4+</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3</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-2.642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15.3</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5.11</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0.033</a:t>
                      </a:r>
                    </a:p>
                  </a:txBody>
                  <a:tcPr marL="8851" marR="8851" marT="8851" marB="0" anchor="b">
                    <a:lnL>
                      <a:noFill/>
                    </a:lnL>
                    <a:lnR>
                      <a:noFill/>
                    </a:lnR>
                    <a:lnT>
                      <a:noFill/>
                    </a:lnT>
                    <a:lnB>
                      <a:noFill/>
                    </a:lnB>
                  </a:tcPr>
                </a:tc>
                <a:extLst>
                  <a:ext uri="{0D108BD9-81ED-4DB2-BD59-A6C34878D82A}">
                    <a16:rowId xmlns:a16="http://schemas.microsoft.com/office/drawing/2014/main" val="3698586557"/>
                  </a:ext>
                </a:extLst>
              </a:tr>
              <a:tr h="178798">
                <a:tc>
                  <a:txBody>
                    <a:bodyPr/>
                    <a:lstStyle/>
                    <a:p>
                      <a:pPr algn="l" fontAlgn="b"/>
                      <a:r>
                        <a:rPr lang="en-US" sz="1100" b="0" i="0" u="none" strike="noStrike">
                          <a:solidFill>
                            <a:srgbClr val="000000"/>
                          </a:solidFill>
                          <a:effectLst/>
                          <a:latin typeface="Arial" panose="020B0604020202020204" pitchFamily="34" charset="0"/>
                        </a:rPr>
                        <a:t> - 0.284*</a:t>
                      </a:r>
                      <a:r>
                        <a:rPr lang="en-US" sz="1100" b="0" i="1" u="none" strike="noStrike">
                          <a:solidFill>
                            <a:srgbClr val="000000"/>
                          </a:solidFill>
                          <a:effectLst/>
                          <a:latin typeface="Arial" panose="020B0604020202020204" pitchFamily="34" charset="0"/>
                        </a:rPr>
                        <a:t>Conductivity</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3</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-2.989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16</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5.8</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0.024</a:t>
                      </a:r>
                    </a:p>
                  </a:txBody>
                  <a:tcPr marL="8851" marR="8851" marT="8851" marB="0" anchor="b">
                    <a:lnL>
                      <a:noFill/>
                    </a:lnL>
                    <a:lnR>
                      <a:noFill/>
                    </a:lnR>
                    <a:lnT>
                      <a:noFill/>
                    </a:lnT>
                    <a:lnB>
                      <a:noFill/>
                    </a:lnB>
                  </a:tcPr>
                </a:tc>
                <a:extLst>
                  <a:ext uri="{0D108BD9-81ED-4DB2-BD59-A6C34878D82A}">
                    <a16:rowId xmlns:a16="http://schemas.microsoft.com/office/drawing/2014/main" val="3154516667"/>
                  </a:ext>
                </a:extLst>
              </a:tr>
              <a:tr h="178798">
                <a:tc>
                  <a:txBody>
                    <a:bodyPr/>
                    <a:lstStyle/>
                    <a:p>
                      <a:pPr algn="l" fontAlgn="b"/>
                      <a:r>
                        <a:rPr lang="en-US" sz="1100" b="0" i="0" u="none" strike="noStrike">
                          <a:solidFill>
                            <a:srgbClr val="000000"/>
                          </a:solidFill>
                          <a:effectLst/>
                          <a:latin typeface="Arial" panose="020B0604020202020204" pitchFamily="34" charset="0"/>
                        </a:rPr>
                        <a:t> + 0.301*</a:t>
                      </a:r>
                      <a:r>
                        <a:rPr lang="en-US" sz="1100" b="0" i="1" u="none" strike="noStrike">
                          <a:solidFill>
                            <a:srgbClr val="000000"/>
                          </a:solidFill>
                          <a:effectLst/>
                          <a:latin typeface="Arial" panose="020B0604020202020204" pitchFamily="34" charset="0"/>
                        </a:rPr>
                        <a:t>Precipitation</a:t>
                      </a:r>
                      <a:r>
                        <a:rPr lang="en-US" sz="1100" b="0" i="0" u="none" strike="noStrike">
                          <a:solidFill>
                            <a:srgbClr val="000000"/>
                          </a:solidFill>
                          <a:effectLst/>
                          <a:latin typeface="Arial" panose="020B0604020202020204" pitchFamily="34" charset="0"/>
                        </a:rPr>
                        <a:t> - 0.234*</a:t>
                      </a:r>
                      <a:r>
                        <a:rPr lang="en-US" sz="1100" b="0" i="1" u="none" strike="noStrike">
                          <a:solidFill>
                            <a:srgbClr val="000000"/>
                          </a:solidFill>
                          <a:effectLst/>
                          <a:latin typeface="Arial" panose="020B0604020202020204" pitchFamily="34" charset="0"/>
                        </a:rPr>
                        <a:t>Low Flow Pulse %</a:t>
                      </a:r>
                      <a:r>
                        <a:rPr lang="en-US" sz="1100" b="0" i="0" u="none" strike="noStrike">
                          <a:solidFill>
                            <a:srgbClr val="000000"/>
                          </a:solidFill>
                          <a:effectLst/>
                          <a:latin typeface="Arial" panose="020B0604020202020204" pitchFamily="34" charset="0"/>
                        </a:rPr>
                        <a:t> + 0.103*</a:t>
                      </a:r>
                      <a:r>
                        <a:rPr lang="en-US" sz="1100" b="0" i="1" u="none" strike="noStrike">
                          <a:solidFill>
                            <a:srgbClr val="000000"/>
                          </a:solidFill>
                          <a:effectLst/>
                          <a:latin typeface="Arial" panose="020B0604020202020204" pitchFamily="34" charset="0"/>
                        </a:rPr>
                        <a:t>Rosgen Index</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5</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4.501</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16</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5.82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0.023</a:t>
                      </a:r>
                    </a:p>
                  </a:txBody>
                  <a:tcPr marL="8851" marR="8851" marT="8851" marB="0" anchor="b">
                    <a:lnL>
                      <a:noFill/>
                    </a:lnL>
                    <a:lnR>
                      <a:noFill/>
                    </a:lnR>
                    <a:lnT>
                      <a:noFill/>
                    </a:lnT>
                    <a:lnB>
                      <a:noFill/>
                    </a:lnB>
                  </a:tcPr>
                </a:tc>
                <a:extLst>
                  <a:ext uri="{0D108BD9-81ED-4DB2-BD59-A6C34878D82A}">
                    <a16:rowId xmlns:a16="http://schemas.microsoft.com/office/drawing/2014/main" val="760449755"/>
                  </a:ext>
                </a:extLst>
              </a:tr>
              <a:tr h="178798">
                <a:tc>
                  <a:txBody>
                    <a:bodyPr/>
                    <a:lstStyle/>
                    <a:p>
                      <a:pPr algn="l" fontAlgn="b"/>
                      <a:r>
                        <a:rPr lang="en-US" sz="1100" b="0" i="0" u="none" strike="noStrike">
                          <a:solidFill>
                            <a:srgbClr val="000000"/>
                          </a:solidFill>
                          <a:effectLst/>
                          <a:latin typeface="Arial" panose="020B0604020202020204" pitchFamily="34" charset="0"/>
                        </a:rPr>
                        <a:t>random effects</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-5.592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16.9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6.72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0.015</a:t>
                      </a:r>
                    </a:p>
                  </a:txBody>
                  <a:tcPr marL="8851" marR="8851" marT="8851" marB="0" anchor="b">
                    <a:lnL>
                      <a:noFill/>
                    </a:lnL>
                    <a:lnR>
                      <a:noFill/>
                    </a:lnR>
                    <a:lnT>
                      <a:noFill/>
                    </a:lnT>
                    <a:lnB>
                      <a:noFill/>
                    </a:lnB>
                  </a:tcPr>
                </a:tc>
                <a:extLst>
                  <a:ext uri="{0D108BD9-81ED-4DB2-BD59-A6C34878D82A}">
                    <a16:rowId xmlns:a16="http://schemas.microsoft.com/office/drawing/2014/main" val="3789610659"/>
                  </a:ext>
                </a:extLst>
              </a:tr>
              <a:tr h="178798">
                <a:tc>
                  <a:txBody>
                    <a:bodyPr/>
                    <a:lstStyle/>
                    <a:p>
                      <a:pPr algn="l" fontAlgn="b"/>
                      <a:r>
                        <a:rPr lang="en-US" sz="1100" b="0" i="0" u="none" strike="noStrike">
                          <a:solidFill>
                            <a:srgbClr val="000000"/>
                          </a:solidFill>
                          <a:effectLst/>
                          <a:latin typeface="Arial" panose="020B0604020202020204" pitchFamily="34" charset="0"/>
                        </a:rPr>
                        <a:t> - 0.26*</a:t>
                      </a:r>
                      <a:r>
                        <a:rPr lang="en-US" sz="1100" b="0" i="1" u="none" strike="noStrike">
                          <a:solidFill>
                            <a:srgbClr val="000000"/>
                          </a:solidFill>
                          <a:effectLst/>
                          <a:latin typeface="Arial" panose="020B0604020202020204" pitchFamily="34" charset="0"/>
                        </a:rPr>
                        <a:t>Low Flow Pulse %</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3</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-3.523</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17</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6.87</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0.014</a:t>
                      </a:r>
                    </a:p>
                  </a:txBody>
                  <a:tcPr marL="8851" marR="8851" marT="8851" marB="0" anchor="b">
                    <a:lnL>
                      <a:noFill/>
                    </a:lnL>
                    <a:lnR>
                      <a:noFill/>
                    </a:lnR>
                    <a:lnT>
                      <a:noFill/>
                    </a:lnT>
                    <a:lnB>
                      <a:noFill/>
                    </a:lnB>
                  </a:tcPr>
                </a:tc>
                <a:extLst>
                  <a:ext uri="{0D108BD9-81ED-4DB2-BD59-A6C34878D82A}">
                    <a16:rowId xmlns:a16="http://schemas.microsoft.com/office/drawing/2014/main" val="183790923"/>
                  </a:ext>
                </a:extLst>
              </a:tr>
              <a:tr h="178798">
                <a:tc>
                  <a:txBody>
                    <a:bodyPr/>
                    <a:lstStyle/>
                    <a:p>
                      <a:pPr algn="l" fontAlgn="b"/>
                      <a:r>
                        <a:rPr lang="en-US" sz="1100" b="0" i="0" u="none" strike="noStrike">
                          <a:solidFill>
                            <a:srgbClr val="000000"/>
                          </a:solidFill>
                          <a:effectLst/>
                          <a:latin typeface="Arial" panose="020B0604020202020204" pitchFamily="34" charset="0"/>
                        </a:rPr>
                        <a:t> + 0.348*</a:t>
                      </a:r>
                      <a:r>
                        <a:rPr lang="en-US" sz="1100" b="0" i="1" u="none" strike="noStrike">
                          <a:solidFill>
                            <a:srgbClr val="000000"/>
                          </a:solidFill>
                          <a:effectLst/>
                          <a:latin typeface="Arial" panose="020B0604020202020204" pitchFamily="34" charset="0"/>
                        </a:rPr>
                        <a:t>Precipitation</a:t>
                      </a:r>
                      <a:r>
                        <a:rPr lang="en-US" sz="1100" b="0" i="0" u="none" strike="noStrike">
                          <a:solidFill>
                            <a:srgbClr val="000000"/>
                          </a:solidFill>
                          <a:effectLst/>
                          <a:latin typeface="Arial" panose="020B0604020202020204" pitchFamily="34" charset="0"/>
                        </a:rPr>
                        <a:t> + 0.077*</a:t>
                      </a:r>
                      <a:r>
                        <a:rPr lang="en-US" sz="1100" b="0" i="1" u="none" strike="noStrike">
                          <a:solidFill>
                            <a:srgbClr val="000000"/>
                          </a:solidFill>
                          <a:effectLst/>
                          <a:latin typeface="Arial" panose="020B0604020202020204" pitchFamily="34" charset="0"/>
                        </a:rPr>
                        <a:t>Flash Index</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-0.594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17.2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7.01</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0.013</a:t>
                      </a:r>
                    </a:p>
                  </a:txBody>
                  <a:tcPr marL="8851" marR="8851" marT="8851" marB="0" anchor="b">
                    <a:lnL>
                      <a:noFill/>
                    </a:lnL>
                    <a:lnR>
                      <a:noFill/>
                    </a:lnR>
                    <a:lnT>
                      <a:noFill/>
                    </a:lnT>
                    <a:lnB>
                      <a:noFill/>
                    </a:lnB>
                  </a:tcPr>
                </a:tc>
                <a:extLst>
                  <a:ext uri="{0D108BD9-81ED-4DB2-BD59-A6C34878D82A}">
                    <a16:rowId xmlns:a16="http://schemas.microsoft.com/office/drawing/2014/main" val="474723670"/>
                  </a:ext>
                </a:extLst>
              </a:tr>
              <a:tr h="178798">
                <a:tc>
                  <a:txBody>
                    <a:bodyPr/>
                    <a:lstStyle/>
                    <a:p>
                      <a:pPr algn="l" fontAlgn="b"/>
                      <a:r>
                        <a:rPr lang="en-US" sz="1100" b="0" i="0" u="none" strike="noStrike">
                          <a:solidFill>
                            <a:srgbClr val="000000"/>
                          </a:solidFill>
                          <a:effectLst/>
                          <a:latin typeface="Arial" panose="020B0604020202020204" pitchFamily="34" charset="0"/>
                        </a:rPr>
                        <a:t> + 0.273*</a:t>
                      </a:r>
                      <a:r>
                        <a:rPr lang="en-US" sz="1100" b="0" i="1" u="none" strike="noStrike">
                          <a:solidFill>
                            <a:srgbClr val="000000"/>
                          </a:solidFill>
                          <a:effectLst/>
                          <a:latin typeface="Arial" panose="020B0604020202020204" pitchFamily="34" charset="0"/>
                        </a:rPr>
                        <a:t>Precipitation</a:t>
                      </a:r>
                      <a:r>
                        <a:rPr lang="en-US" sz="1100" b="0" i="0" u="none" strike="noStrike">
                          <a:solidFill>
                            <a:srgbClr val="000000"/>
                          </a:solidFill>
                          <a:effectLst/>
                          <a:latin typeface="Arial" panose="020B0604020202020204" pitchFamily="34" charset="0"/>
                        </a:rPr>
                        <a:t>  - 0.092*</a:t>
                      </a:r>
                      <a:r>
                        <a:rPr lang="en-US" sz="1100" b="0" i="1" u="none" strike="noStrike">
                          <a:solidFill>
                            <a:srgbClr val="000000"/>
                          </a:solidFill>
                          <a:effectLst/>
                          <a:latin typeface="Arial" panose="020B0604020202020204" pitchFamily="34" charset="0"/>
                        </a:rPr>
                        <a:t>Canopy</a:t>
                      </a:r>
                      <a:r>
                        <a:rPr lang="en-US" sz="1100" b="0" i="0" u="none" strike="noStrike">
                          <a:solidFill>
                            <a:srgbClr val="000000"/>
                          </a:solidFill>
                          <a:effectLst/>
                          <a:latin typeface="Arial" panose="020B0604020202020204" pitchFamily="34" charset="0"/>
                        </a:rPr>
                        <a:t> - 0.177*</a:t>
                      </a:r>
                      <a:r>
                        <a:rPr lang="en-US" sz="1100" b="0" i="1" u="none" strike="noStrike">
                          <a:solidFill>
                            <a:srgbClr val="000000"/>
                          </a:solidFill>
                          <a:effectLst/>
                          <a:latin typeface="Arial" panose="020B0604020202020204" pitchFamily="34" charset="0"/>
                        </a:rPr>
                        <a:t>Low Flow Pulse %</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5</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3.732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17.5</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7.36</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0.011</a:t>
                      </a:r>
                    </a:p>
                  </a:txBody>
                  <a:tcPr marL="8851" marR="8851" marT="8851" marB="0" anchor="b">
                    <a:lnL>
                      <a:noFill/>
                    </a:lnL>
                    <a:lnR>
                      <a:noFill/>
                    </a:lnR>
                    <a:lnT>
                      <a:noFill/>
                    </a:lnT>
                    <a:lnB>
                      <a:noFill/>
                    </a:lnB>
                  </a:tcPr>
                </a:tc>
                <a:extLst>
                  <a:ext uri="{0D108BD9-81ED-4DB2-BD59-A6C34878D82A}">
                    <a16:rowId xmlns:a16="http://schemas.microsoft.com/office/drawing/2014/main" val="2960020301"/>
                  </a:ext>
                </a:extLst>
              </a:tr>
              <a:tr h="178798">
                <a:tc>
                  <a:txBody>
                    <a:bodyPr/>
                    <a:lstStyle/>
                    <a:p>
                      <a:pPr algn="l" fontAlgn="b"/>
                      <a:r>
                        <a:rPr lang="en-US" sz="1100" b="0" i="0" u="none" strike="noStrike">
                          <a:solidFill>
                            <a:srgbClr val="000000"/>
                          </a:solidFill>
                          <a:effectLst/>
                          <a:latin typeface="Arial" panose="020B0604020202020204" pitchFamily="34" charset="0"/>
                        </a:rPr>
                        <a:t> + 0.343*</a:t>
                      </a:r>
                      <a:r>
                        <a:rPr lang="en-US" sz="1100" b="0" i="1" u="none" strike="noStrike">
                          <a:solidFill>
                            <a:srgbClr val="000000"/>
                          </a:solidFill>
                          <a:effectLst/>
                          <a:latin typeface="Arial" panose="020B0604020202020204" pitchFamily="34" charset="0"/>
                        </a:rPr>
                        <a:t>Precipitation</a:t>
                      </a:r>
                      <a:r>
                        <a:rPr lang="en-US" sz="1100" b="0" i="0" u="none" strike="noStrike">
                          <a:solidFill>
                            <a:srgbClr val="000000"/>
                          </a:solidFill>
                          <a:effectLst/>
                          <a:latin typeface="Arial" panose="020B0604020202020204" pitchFamily="34" charset="0"/>
                        </a:rPr>
                        <a:t> + 0.049*</a:t>
                      </a:r>
                      <a:r>
                        <a:rPr lang="en-US" sz="1100" b="0" i="1" u="none" strike="noStrike">
                          <a:solidFill>
                            <a:srgbClr val="000000"/>
                          </a:solidFill>
                          <a:effectLst/>
                          <a:latin typeface="Arial" panose="020B0604020202020204" pitchFamily="34" charset="0"/>
                        </a:rPr>
                        <a:t>Rosgen Index</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-0.834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17.7</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7.49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0.010</a:t>
                      </a:r>
                    </a:p>
                  </a:txBody>
                  <a:tcPr marL="8851" marR="8851" marT="8851" marB="0" anchor="b">
                    <a:lnL>
                      <a:noFill/>
                    </a:lnL>
                    <a:lnR>
                      <a:noFill/>
                    </a:lnR>
                    <a:lnT>
                      <a:noFill/>
                    </a:lnT>
                    <a:lnB>
                      <a:noFill/>
                    </a:lnB>
                  </a:tcPr>
                </a:tc>
                <a:extLst>
                  <a:ext uri="{0D108BD9-81ED-4DB2-BD59-A6C34878D82A}">
                    <a16:rowId xmlns:a16="http://schemas.microsoft.com/office/drawing/2014/main" val="1073343152"/>
                  </a:ext>
                </a:extLst>
              </a:tr>
              <a:tr h="178798">
                <a:tc>
                  <a:txBody>
                    <a:bodyPr/>
                    <a:lstStyle/>
                    <a:p>
                      <a:pPr algn="l" fontAlgn="b"/>
                      <a:r>
                        <a:rPr lang="en-US" sz="1100" b="0" i="0" u="none" strike="noStrike">
                          <a:solidFill>
                            <a:srgbClr val="000000"/>
                          </a:solidFill>
                          <a:effectLst/>
                          <a:latin typeface="Arial" panose="020B0604020202020204" pitchFamily="34" charset="0"/>
                        </a:rPr>
                        <a:t> - 0.219*</a:t>
                      </a:r>
                      <a:r>
                        <a:rPr lang="en-US" sz="1100" b="0" i="1" u="none" strike="noStrike">
                          <a:solidFill>
                            <a:srgbClr val="000000"/>
                          </a:solidFill>
                          <a:effectLst/>
                          <a:latin typeface="Arial" panose="020B0604020202020204" pitchFamily="34" charset="0"/>
                        </a:rPr>
                        <a:t>Canopy</a:t>
                      </a:r>
                      <a:r>
                        <a:rPr lang="en-US" sz="1100" b="0" i="0" u="none" strike="noStrike">
                          <a:solidFill>
                            <a:srgbClr val="000000"/>
                          </a:solidFill>
                          <a:effectLst/>
                          <a:latin typeface="Arial" panose="020B0604020202020204" pitchFamily="34" charset="0"/>
                        </a:rPr>
                        <a:t> - 0.195*</a:t>
                      </a:r>
                      <a:r>
                        <a:rPr lang="en-US" sz="1100" b="0" i="1" u="none" strike="noStrike">
                          <a:solidFill>
                            <a:srgbClr val="000000"/>
                          </a:solidFill>
                          <a:effectLst/>
                          <a:latin typeface="Arial" panose="020B0604020202020204" pitchFamily="34" charset="0"/>
                        </a:rPr>
                        <a:t>Conductivity</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-0.936</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17.9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7.7</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0.009</a:t>
                      </a:r>
                    </a:p>
                  </a:txBody>
                  <a:tcPr marL="8851" marR="8851" marT="8851" marB="0" anchor="b">
                    <a:lnL>
                      <a:noFill/>
                    </a:lnL>
                    <a:lnR>
                      <a:noFill/>
                    </a:lnR>
                    <a:lnT>
                      <a:noFill/>
                    </a:lnT>
                    <a:lnB>
                      <a:noFill/>
                    </a:lnB>
                  </a:tcPr>
                </a:tc>
                <a:extLst>
                  <a:ext uri="{0D108BD9-81ED-4DB2-BD59-A6C34878D82A}">
                    <a16:rowId xmlns:a16="http://schemas.microsoft.com/office/drawing/2014/main" val="3293267534"/>
                  </a:ext>
                </a:extLst>
              </a:tr>
              <a:tr h="178798">
                <a:tc>
                  <a:txBody>
                    <a:bodyPr/>
                    <a:lstStyle/>
                    <a:p>
                      <a:pPr algn="l" fontAlgn="b"/>
                      <a:r>
                        <a:rPr lang="en-US" sz="1100" b="0" i="0" u="none" strike="noStrike">
                          <a:solidFill>
                            <a:srgbClr val="000000"/>
                          </a:solidFill>
                          <a:effectLst/>
                          <a:latin typeface="Arial" panose="020B0604020202020204" pitchFamily="34" charset="0"/>
                        </a:rPr>
                        <a:t> + 0.321*</a:t>
                      </a:r>
                      <a:r>
                        <a:rPr lang="en-US" sz="1100" b="0" i="1" u="none" strike="noStrike">
                          <a:solidFill>
                            <a:srgbClr val="000000"/>
                          </a:solidFill>
                          <a:effectLst/>
                          <a:latin typeface="Arial" panose="020B0604020202020204" pitchFamily="34" charset="0"/>
                        </a:rPr>
                        <a:t>Precipitation</a:t>
                      </a:r>
                      <a:r>
                        <a:rPr lang="en-US" sz="1100" b="0" i="0" u="none" strike="noStrike">
                          <a:solidFill>
                            <a:srgbClr val="000000"/>
                          </a:solidFill>
                          <a:effectLst/>
                          <a:latin typeface="Arial" panose="020B0604020202020204" pitchFamily="34" charset="0"/>
                        </a:rPr>
                        <a:t> - 0.033*</a:t>
                      </a:r>
                      <a:r>
                        <a:rPr lang="en-US" sz="1100" b="0" i="1" u="none" strike="noStrike">
                          <a:solidFill>
                            <a:srgbClr val="000000"/>
                          </a:solidFill>
                          <a:effectLst/>
                          <a:latin typeface="Arial" panose="020B0604020202020204" pitchFamily="34" charset="0"/>
                        </a:rPr>
                        <a:t>Conductivity</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-0.959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17.9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7.74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0.009</a:t>
                      </a:r>
                    </a:p>
                  </a:txBody>
                  <a:tcPr marL="8851" marR="8851" marT="8851" marB="0" anchor="b">
                    <a:lnL>
                      <a:noFill/>
                    </a:lnL>
                    <a:lnR>
                      <a:noFill/>
                    </a:lnR>
                    <a:lnT>
                      <a:noFill/>
                    </a:lnT>
                    <a:lnB>
                      <a:noFill/>
                    </a:lnB>
                  </a:tcPr>
                </a:tc>
                <a:extLst>
                  <a:ext uri="{0D108BD9-81ED-4DB2-BD59-A6C34878D82A}">
                    <a16:rowId xmlns:a16="http://schemas.microsoft.com/office/drawing/2014/main" val="4178553077"/>
                  </a:ext>
                </a:extLst>
              </a:tr>
              <a:tr h="178798">
                <a:tc>
                  <a:txBody>
                    <a:bodyPr/>
                    <a:lstStyle/>
                    <a:p>
                      <a:pPr algn="l" fontAlgn="b"/>
                      <a:r>
                        <a:rPr lang="en-US" sz="1100" b="0" i="0" u="none" strike="noStrike">
                          <a:solidFill>
                            <a:srgbClr val="000000"/>
                          </a:solidFill>
                          <a:effectLst/>
                          <a:latin typeface="Arial" panose="020B0604020202020204" pitchFamily="34" charset="0"/>
                        </a:rPr>
                        <a:t> - 0.195*</a:t>
                      </a:r>
                      <a:r>
                        <a:rPr lang="en-US" sz="1100" b="0" i="1" u="none" strike="noStrike">
                          <a:solidFill>
                            <a:srgbClr val="000000"/>
                          </a:solidFill>
                          <a:effectLst/>
                          <a:latin typeface="Arial" panose="020B0604020202020204" pitchFamily="34" charset="0"/>
                        </a:rPr>
                        <a:t>Low Flow Pulse %</a:t>
                      </a:r>
                      <a:r>
                        <a:rPr lang="en-US" sz="1100" b="0" i="0" u="none" strike="noStrike">
                          <a:solidFill>
                            <a:srgbClr val="000000"/>
                          </a:solidFill>
                          <a:effectLst/>
                          <a:latin typeface="Arial" panose="020B0604020202020204" pitchFamily="34" charset="0"/>
                        </a:rPr>
                        <a:t> - 0.229*</a:t>
                      </a:r>
                      <a:r>
                        <a:rPr lang="en-US" sz="1100" b="0" i="1" u="none" strike="noStrike">
                          <a:solidFill>
                            <a:srgbClr val="000000"/>
                          </a:solidFill>
                          <a:effectLst/>
                          <a:latin typeface="Arial" panose="020B0604020202020204" pitchFamily="34" charset="0"/>
                        </a:rPr>
                        <a:t>Conductivity</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-1.248</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18.5</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8.32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0.007</a:t>
                      </a:r>
                    </a:p>
                  </a:txBody>
                  <a:tcPr marL="8851" marR="8851" marT="8851" marB="0" anchor="b">
                    <a:lnL>
                      <a:noFill/>
                    </a:lnL>
                    <a:lnR>
                      <a:noFill/>
                    </a:lnR>
                    <a:lnT>
                      <a:noFill/>
                    </a:lnT>
                    <a:lnB>
                      <a:noFill/>
                    </a:lnB>
                  </a:tcPr>
                </a:tc>
                <a:extLst>
                  <a:ext uri="{0D108BD9-81ED-4DB2-BD59-A6C34878D82A}">
                    <a16:rowId xmlns:a16="http://schemas.microsoft.com/office/drawing/2014/main" val="4207942514"/>
                  </a:ext>
                </a:extLst>
              </a:tr>
              <a:tr h="178798">
                <a:tc>
                  <a:txBody>
                    <a:bodyPr/>
                    <a:lstStyle/>
                    <a:p>
                      <a:pPr algn="l" fontAlgn="b"/>
                      <a:r>
                        <a:rPr lang="en-US" sz="1100" b="0" i="0" u="none" strike="noStrike">
                          <a:solidFill>
                            <a:srgbClr val="000000"/>
                          </a:solidFill>
                          <a:effectLst/>
                          <a:latin typeface="Arial" panose="020B0604020202020204" pitchFamily="34" charset="0"/>
                        </a:rPr>
                        <a:t> + 0.357*</a:t>
                      </a:r>
                      <a:r>
                        <a:rPr lang="en-US" sz="1100" b="0" i="1" u="none" strike="noStrike">
                          <a:solidFill>
                            <a:srgbClr val="000000"/>
                          </a:solidFill>
                          <a:effectLst/>
                          <a:latin typeface="Arial" panose="020B0604020202020204" pitchFamily="34" charset="0"/>
                        </a:rPr>
                        <a:t>Precipitation </a:t>
                      </a:r>
                      <a:r>
                        <a:rPr lang="en-US" sz="1100" b="0" i="0" u="none" strike="noStrike">
                          <a:solidFill>
                            <a:srgbClr val="000000"/>
                          </a:solidFill>
                          <a:effectLst/>
                          <a:latin typeface="Arial" panose="020B0604020202020204" pitchFamily="34" charset="0"/>
                        </a:rPr>
                        <a:t>- 0.219*</a:t>
                      </a:r>
                      <a:r>
                        <a:rPr lang="en-US" sz="1100" b="0" i="1" u="none" strike="noStrike">
                          <a:solidFill>
                            <a:srgbClr val="000000"/>
                          </a:solidFill>
                          <a:effectLst/>
                          <a:latin typeface="Arial" panose="020B0604020202020204" pitchFamily="34" charset="0"/>
                        </a:rPr>
                        <a:t>Low Flow Pulse %</a:t>
                      </a:r>
                      <a:r>
                        <a:rPr lang="en-US" sz="1100" b="0" i="0" u="none" strike="noStrike">
                          <a:solidFill>
                            <a:srgbClr val="000000"/>
                          </a:solidFill>
                          <a:effectLst/>
                          <a:latin typeface="Arial" panose="020B0604020202020204" pitchFamily="34" charset="0"/>
                        </a:rPr>
                        <a:t> + 0.058*</a:t>
                      </a:r>
                      <a:r>
                        <a:rPr lang="en-US" sz="1100" b="0" i="1" u="none" strike="noStrike">
                          <a:solidFill>
                            <a:srgbClr val="000000"/>
                          </a:solidFill>
                          <a:effectLst/>
                          <a:latin typeface="Arial" panose="020B0604020202020204" pitchFamily="34" charset="0"/>
                        </a:rPr>
                        <a:t>Conductivity</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5</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3.082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18.8</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8.66</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0.006</a:t>
                      </a:r>
                    </a:p>
                  </a:txBody>
                  <a:tcPr marL="8851" marR="8851" marT="8851" marB="0" anchor="b">
                    <a:lnL>
                      <a:noFill/>
                    </a:lnL>
                    <a:lnR>
                      <a:noFill/>
                    </a:lnR>
                    <a:lnT>
                      <a:noFill/>
                    </a:lnT>
                    <a:lnB>
                      <a:noFill/>
                    </a:lnB>
                  </a:tcPr>
                </a:tc>
                <a:extLst>
                  <a:ext uri="{0D108BD9-81ED-4DB2-BD59-A6C34878D82A}">
                    <a16:rowId xmlns:a16="http://schemas.microsoft.com/office/drawing/2014/main" val="2504065705"/>
                  </a:ext>
                </a:extLst>
              </a:tr>
              <a:tr h="178798">
                <a:tc>
                  <a:txBody>
                    <a:bodyPr/>
                    <a:lstStyle/>
                    <a:p>
                      <a:pPr algn="l" fontAlgn="b"/>
                      <a:r>
                        <a:rPr lang="en-US" sz="1100" b="0" i="0" u="none" strike="noStrike">
                          <a:solidFill>
                            <a:srgbClr val="000000"/>
                          </a:solidFill>
                          <a:effectLst/>
                          <a:latin typeface="Arial" panose="020B0604020202020204" pitchFamily="34" charset="0"/>
                        </a:rPr>
                        <a:t> + 0.294*</a:t>
                      </a:r>
                      <a:r>
                        <a:rPr lang="en-US" sz="1100" b="0" i="1" u="none" strike="noStrike">
                          <a:solidFill>
                            <a:srgbClr val="000000"/>
                          </a:solidFill>
                          <a:effectLst/>
                          <a:latin typeface="Arial" panose="020B0604020202020204" pitchFamily="34" charset="0"/>
                        </a:rPr>
                        <a:t>Precipitation</a:t>
                      </a:r>
                      <a:r>
                        <a:rPr lang="en-US" sz="1100" b="0" i="0" u="none" strike="noStrike">
                          <a:solidFill>
                            <a:srgbClr val="000000"/>
                          </a:solidFill>
                          <a:effectLst/>
                          <a:latin typeface="Arial" panose="020B0604020202020204" pitchFamily="34" charset="0"/>
                        </a:rPr>
                        <a:t> - 0.185*</a:t>
                      </a:r>
                      <a:r>
                        <a:rPr lang="en-US" sz="1100" b="0" i="1" u="none" strike="noStrike">
                          <a:solidFill>
                            <a:srgbClr val="000000"/>
                          </a:solidFill>
                          <a:effectLst/>
                          <a:latin typeface="Arial" panose="020B0604020202020204" pitchFamily="34" charset="0"/>
                        </a:rPr>
                        <a:t>Low Flow Pulse %</a:t>
                      </a:r>
                      <a:r>
                        <a:rPr lang="en-US" sz="1100" b="0" i="0" u="none" strike="noStrike">
                          <a:solidFill>
                            <a:srgbClr val="000000"/>
                          </a:solidFill>
                          <a:effectLst/>
                          <a:latin typeface="Arial" panose="020B0604020202020204" pitchFamily="34" charset="0"/>
                        </a:rPr>
                        <a:t>  - 0.047*</a:t>
                      </a:r>
                      <a:r>
                        <a:rPr lang="en-US" sz="1100" b="0" i="1" u="none" strike="noStrike">
                          <a:solidFill>
                            <a:srgbClr val="000000"/>
                          </a:solidFill>
                          <a:effectLst/>
                          <a:latin typeface="Arial" panose="020B0604020202020204" pitchFamily="34" charset="0"/>
                        </a:rPr>
                        <a:t>NH4+</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5</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3.061</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18.9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8.7</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0.006</a:t>
                      </a:r>
                    </a:p>
                  </a:txBody>
                  <a:tcPr marL="8851" marR="8851" marT="8851" marB="0" anchor="b">
                    <a:lnL>
                      <a:noFill/>
                    </a:lnL>
                    <a:lnR>
                      <a:noFill/>
                    </a:lnR>
                    <a:lnT>
                      <a:noFill/>
                    </a:lnT>
                    <a:lnB>
                      <a:noFill/>
                    </a:lnB>
                  </a:tcPr>
                </a:tc>
                <a:extLst>
                  <a:ext uri="{0D108BD9-81ED-4DB2-BD59-A6C34878D82A}">
                    <a16:rowId xmlns:a16="http://schemas.microsoft.com/office/drawing/2014/main" val="178195019"/>
                  </a:ext>
                </a:extLst>
              </a:tr>
              <a:tr h="178798">
                <a:tc>
                  <a:txBody>
                    <a:bodyPr/>
                    <a:lstStyle/>
                    <a:p>
                      <a:pPr algn="l" fontAlgn="b"/>
                      <a:r>
                        <a:rPr lang="en-US" sz="1100" b="0" i="0" u="none" strike="noStrike">
                          <a:solidFill>
                            <a:srgbClr val="000000"/>
                          </a:solidFill>
                          <a:effectLst/>
                          <a:latin typeface="Arial" panose="020B0604020202020204" pitchFamily="34" charset="0"/>
                        </a:rPr>
                        <a:t> - 0.230*</a:t>
                      </a:r>
                      <a:r>
                        <a:rPr lang="en-US" sz="1100" b="0" i="1" u="none" strike="noStrike">
                          <a:solidFill>
                            <a:srgbClr val="000000"/>
                          </a:solidFill>
                          <a:effectLst/>
                          <a:latin typeface="Arial" panose="020B0604020202020204" pitchFamily="34" charset="0"/>
                        </a:rPr>
                        <a:t>Canopy</a:t>
                      </a:r>
                      <a:r>
                        <a:rPr lang="en-US" sz="1100" b="0" i="0" u="none" strike="noStrike">
                          <a:solidFill>
                            <a:srgbClr val="000000"/>
                          </a:solidFill>
                          <a:effectLst/>
                          <a:latin typeface="Arial" panose="020B0604020202020204" pitchFamily="34" charset="0"/>
                        </a:rPr>
                        <a:t> - 0.163*</a:t>
                      </a:r>
                      <a:r>
                        <a:rPr lang="en-US" sz="1100" b="0" i="1" u="none" strike="noStrike">
                          <a:solidFill>
                            <a:srgbClr val="000000"/>
                          </a:solidFill>
                          <a:effectLst/>
                          <a:latin typeface="Arial" panose="020B0604020202020204" pitchFamily="34" charset="0"/>
                        </a:rPr>
                        <a:t>Low Flow Pulse %</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-1.51</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8.84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0.005</a:t>
                      </a:r>
                    </a:p>
                  </a:txBody>
                  <a:tcPr marL="8851" marR="8851" marT="8851" marB="0" anchor="b">
                    <a:lnL>
                      <a:noFill/>
                    </a:lnL>
                    <a:lnR>
                      <a:noFill/>
                    </a:lnR>
                    <a:lnT>
                      <a:noFill/>
                    </a:lnT>
                    <a:lnB>
                      <a:noFill/>
                    </a:lnB>
                  </a:tcPr>
                </a:tc>
                <a:extLst>
                  <a:ext uri="{0D108BD9-81ED-4DB2-BD59-A6C34878D82A}">
                    <a16:rowId xmlns:a16="http://schemas.microsoft.com/office/drawing/2014/main" val="2810125301"/>
                  </a:ext>
                </a:extLst>
              </a:tr>
              <a:tr h="178798">
                <a:tc>
                  <a:txBody>
                    <a:bodyPr/>
                    <a:lstStyle/>
                    <a:p>
                      <a:pPr algn="l" fontAlgn="b"/>
                      <a:r>
                        <a:rPr lang="en-US" sz="1100" b="0" i="0" u="none" strike="noStrike">
                          <a:solidFill>
                            <a:srgbClr val="000000"/>
                          </a:solidFill>
                          <a:effectLst/>
                          <a:latin typeface="Arial" panose="020B0604020202020204" pitchFamily="34" charset="0"/>
                        </a:rPr>
                        <a:t> + 0.314*</a:t>
                      </a:r>
                      <a:r>
                        <a:rPr lang="en-US" sz="1100" b="0" i="1" u="none" strike="noStrike">
                          <a:solidFill>
                            <a:srgbClr val="000000"/>
                          </a:solidFill>
                          <a:effectLst/>
                          <a:latin typeface="Arial" panose="020B0604020202020204" pitchFamily="34" charset="0"/>
                        </a:rPr>
                        <a:t>Precipitation</a:t>
                      </a:r>
                      <a:r>
                        <a:rPr lang="en-US" sz="1100" b="0" i="0" u="none" strike="noStrike">
                          <a:solidFill>
                            <a:srgbClr val="000000"/>
                          </a:solidFill>
                          <a:effectLst/>
                          <a:latin typeface="Arial" panose="020B0604020202020204" pitchFamily="34" charset="0"/>
                        </a:rPr>
                        <a:t>  + 0.013*</a:t>
                      </a:r>
                      <a:r>
                        <a:rPr lang="en-US" sz="1100" b="0" i="1" u="none" strike="noStrike">
                          <a:solidFill>
                            <a:srgbClr val="000000"/>
                          </a:solidFill>
                          <a:effectLst/>
                          <a:latin typeface="Arial" panose="020B0604020202020204" pitchFamily="34" charset="0"/>
                        </a:rPr>
                        <a:t>Flash Index</a:t>
                      </a:r>
                      <a:r>
                        <a:rPr lang="en-US" sz="1100" b="0" i="0" u="none" strike="noStrike">
                          <a:solidFill>
                            <a:srgbClr val="000000"/>
                          </a:solidFill>
                          <a:effectLst/>
                          <a:latin typeface="Arial" panose="020B0604020202020204" pitchFamily="34" charset="0"/>
                        </a:rPr>
                        <a:t> - 0.206*</a:t>
                      </a:r>
                      <a:r>
                        <a:rPr lang="en-US" sz="1100" b="0" i="1" u="none" strike="noStrike">
                          <a:solidFill>
                            <a:srgbClr val="000000"/>
                          </a:solidFill>
                          <a:effectLst/>
                          <a:latin typeface="Arial" panose="020B0604020202020204" pitchFamily="34" charset="0"/>
                        </a:rPr>
                        <a:t>Low Flow Pulse %</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5</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2.932</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19.1</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8.96</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0.005</a:t>
                      </a:r>
                    </a:p>
                  </a:txBody>
                  <a:tcPr marL="8851" marR="8851" marT="8851" marB="0" anchor="b">
                    <a:lnL>
                      <a:noFill/>
                    </a:lnL>
                    <a:lnR>
                      <a:noFill/>
                    </a:lnR>
                    <a:lnT>
                      <a:noFill/>
                    </a:lnT>
                    <a:lnB>
                      <a:noFill/>
                    </a:lnB>
                  </a:tcPr>
                </a:tc>
                <a:extLst>
                  <a:ext uri="{0D108BD9-81ED-4DB2-BD59-A6C34878D82A}">
                    <a16:rowId xmlns:a16="http://schemas.microsoft.com/office/drawing/2014/main" val="3896767290"/>
                  </a:ext>
                </a:extLst>
              </a:tr>
              <a:tr h="178798">
                <a:tc>
                  <a:txBody>
                    <a:bodyPr/>
                    <a:lstStyle/>
                    <a:p>
                      <a:pPr algn="l" fontAlgn="b"/>
                      <a:r>
                        <a:rPr lang="en-US" sz="1100" b="0" i="0" u="none" strike="noStrike">
                          <a:solidFill>
                            <a:srgbClr val="000000"/>
                          </a:solidFill>
                          <a:effectLst/>
                          <a:latin typeface="Arial" panose="020B0604020202020204" pitchFamily="34" charset="0"/>
                        </a:rPr>
                        <a:t> - 0.411*</a:t>
                      </a:r>
                      <a:r>
                        <a:rPr lang="en-US" sz="1100" b="0" i="1" u="none" strike="noStrike">
                          <a:solidFill>
                            <a:srgbClr val="000000"/>
                          </a:solidFill>
                          <a:effectLst/>
                          <a:latin typeface="Arial" panose="020B0604020202020204" pitchFamily="34" charset="0"/>
                        </a:rPr>
                        <a:t>Canopy</a:t>
                      </a:r>
                      <a:r>
                        <a:rPr lang="en-US" sz="1100" b="0" i="0" u="none" strike="noStrike">
                          <a:solidFill>
                            <a:srgbClr val="000000"/>
                          </a:solidFill>
                          <a:effectLst/>
                          <a:latin typeface="Arial" panose="020B0604020202020204" pitchFamily="34" charset="0"/>
                        </a:rPr>
                        <a:t> - 0.183*</a:t>
                      </a:r>
                      <a:r>
                        <a:rPr lang="en-US" sz="1100" b="0" i="1" u="none" strike="noStrike">
                          <a:solidFill>
                            <a:srgbClr val="000000"/>
                          </a:solidFill>
                          <a:effectLst/>
                          <a:latin typeface="Arial" panose="020B0604020202020204" pitchFamily="34" charset="0"/>
                        </a:rPr>
                        <a:t>Flash Index</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-1.568</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19.1</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8.96</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0.005</a:t>
                      </a:r>
                    </a:p>
                  </a:txBody>
                  <a:tcPr marL="8851" marR="8851" marT="8851" marB="0" anchor="b">
                    <a:lnL>
                      <a:noFill/>
                    </a:lnL>
                    <a:lnR>
                      <a:noFill/>
                    </a:lnR>
                    <a:lnT>
                      <a:noFill/>
                    </a:lnT>
                    <a:lnB>
                      <a:noFill/>
                    </a:lnB>
                  </a:tcPr>
                </a:tc>
                <a:extLst>
                  <a:ext uri="{0D108BD9-81ED-4DB2-BD59-A6C34878D82A}">
                    <a16:rowId xmlns:a16="http://schemas.microsoft.com/office/drawing/2014/main" val="1297827855"/>
                  </a:ext>
                </a:extLst>
              </a:tr>
              <a:tr h="178798">
                <a:tc>
                  <a:txBody>
                    <a:bodyPr/>
                    <a:lstStyle/>
                    <a:p>
                      <a:pPr algn="l" fontAlgn="b"/>
                      <a:r>
                        <a:rPr lang="en-US" sz="1100" b="0" i="0" u="none" strike="noStrike">
                          <a:solidFill>
                            <a:srgbClr val="000000"/>
                          </a:solidFill>
                          <a:effectLst/>
                          <a:latin typeface="Arial" panose="020B0604020202020204" pitchFamily="34" charset="0"/>
                        </a:rPr>
                        <a:t> - 0.183*</a:t>
                      </a:r>
                      <a:r>
                        <a:rPr lang="en-US" sz="1100" b="0" i="1" u="none" strike="noStrike">
                          <a:solidFill>
                            <a:srgbClr val="000000"/>
                          </a:solidFill>
                          <a:effectLst/>
                          <a:latin typeface="Arial" panose="020B0604020202020204" pitchFamily="34" charset="0"/>
                        </a:rPr>
                        <a:t>Canopy</a:t>
                      </a:r>
                      <a:r>
                        <a:rPr lang="en-US" sz="1100" b="0" i="0" u="none" strike="noStrike">
                          <a:solidFill>
                            <a:srgbClr val="000000"/>
                          </a:solidFill>
                          <a:effectLst/>
                          <a:latin typeface="Arial" panose="020B0604020202020204" pitchFamily="34" charset="0"/>
                        </a:rPr>
                        <a:t> - 0.180*</a:t>
                      </a:r>
                      <a:r>
                        <a:rPr lang="en-US" sz="1100" b="0" i="1" u="none" strike="noStrike">
                          <a:solidFill>
                            <a:srgbClr val="000000"/>
                          </a:solidFill>
                          <a:effectLst/>
                          <a:latin typeface="Arial" panose="020B0604020202020204" pitchFamily="34" charset="0"/>
                        </a:rPr>
                        <a:t>NH4+</a:t>
                      </a:r>
                      <a:endParaRPr lang="en-US" sz="1100" b="0" i="0" u="none" strike="noStrike">
                        <a:solidFill>
                          <a:srgbClr val="000000"/>
                        </a:solidFill>
                        <a:effectLst/>
                        <a:latin typeface="Arial" panose="020B0604020202020204" pitchFamily="34" charset="0"/>
                      </a:endParaRP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4</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-1.669</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19.3</a:t>
                      </a:r>
                    </a:p>
                  </a:txBody>
                  <a:tcPr marL="8851" marR="8851" marT="8851" marB="0" anchor="b">
                    <a:lnL>
                      <a:noFill/>
                    </a:lnL>
                    <a:lnR>
                      <a:noFill/>
                    </a:lnR>
                    <a:lnT>
                      <a:noFill/>
                    </a:lnT>
                    <a:lnB>
                      <a:noFill/>
                    </a:lnB>
                  </a:tcPr>
                </a:tc>
                <a:tc>
                  <a:txBody>
                    <a:bodyPr/>
                    <a:lstStyle/>
                    <a:p>
                      <a:pPr algn="ctr" fontAlgn="b"/>
                      <a:r>
                        <a:rPr lang="en-US" sz="1100" b="0" i="0" u="none" strike="noStrike">
                          <a:solidFill>
                            <a:srgbClr val="000000"/>
                          </a:solidFill>
                          <a:effectLst/>
                          <a:latin typeface="Arial" panose="020B0604020202020204" pitchFamily="34" charset="0"/>
                        </a:rPr>
                        <a:t>9.16</a:t>
                      </a:r>
                    </a:p>
                  </a:txBody>
                  <a:tcPr marL="8851" marR="8851" marT="8851" marB="0" anchor="b">
                    <a:lnL>
                      <a:noFill/>
                    </a:lnL>
                    <a:lnR>
                      <a:noFill/>
                    </a:lnR>
                    <a:lnT>
                      <a:noFill/>
                    </a:lnT>
                    <a:lnB>
                      <a:noFill/>
                    </a:lnB>
                  </a:tcPr>
                </a:tc>
                <a:tc>
                  <a:txBody>
                    <a:bodyPr/>
                    <a:lstStyle/>
                    <a:p>
                      <a:pPr algn="ctr" fontAlgn="b"/>
                      <a:r>
                        <a:rPr lang="en-US" sz="1100" b="0" i="0" u="none" strike="noStrike" dirty="0">
                          <a:solidFill>
                            <a:srgbClr val="000000"/>
                          </a:solidFill>
                          <a:effectLst/>
                          <a:latin typeface="Arial" panose="020B0604020202020204" pitchFamily="34" charset="0"/>
                        </a:rPr>
                        <a:t>0.004</a:t>
                      </a:r>
                    </a:p>
                  </a:txBody>
                  <a:tcPr marL="8851" marR="8851" marT="8851" marB="0" anchor="b">
                    <a:lnL>
                      <a:noFill/>
                    </a:lnL>
                    <a:lnR>
                      <a:noFill/>
                    </a:lnR>
                    <a:lnT>
                      <a:noFill/>
                    </a:lnT>
                    <a:lnB>
                      <a:noFill/>
                    </a:lnB>
                  </a:tcPr>
                </a:tc>
                <a:extLst>
                  <a:ext uri="{0D108BD9-81ED-4DB2-BD59-A6C34878D82A}">
                    <a16:rowId xmlns:a16="http://schemas.microsoft.com/office/drawing/2014/main" val="1766167351"/>
                  </a:ext>
                </a:extLst>
              </a:tr>
            </a:tbl>
          </a:graphicData>
        </a:graphic>
      </p:graphicFrame>
    </p:spTree>
    <p:extLst>
      <p:ext uri="{BB962C8B-B14F-4D97-AF65-F5344CB8AC3E}">
        <p14:creationId xmlns:p14="http://schemas.microsoft.com/office/powerpoint/2010/main" val="4166491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BC939B-4DB2-4928-9922-8D38BBE76404}"/>
              </a:ext>
            </a:extLst>
          </p:cNvPr>
          <p:cNvPicPr>
            <a:picLocks noChangeAspect="1"/>
          </p:cNvPicPr>
          <p:nvPr/>
        </p:nvPicPr>
        <p:blipFill>
          <a:blip r:embed="rId3"/>
          <a:stretch>
            <a:fillRect/>
          </a:stretch>
        </p:blipFill>
        <p:spPr>
          <a:xfrm>
            <a:off x="11417741" y="0"/>
            <a:ext cx="774259" cy="591363"/>
          </a:xfrm>
          <a:prstGeom prst="rect">
            <a:avLst/>
          </a:prstGeom>
        </p:spPr>
      </p:pic>
      <p:graphicFrame>
        <p:nvGraphicFramePr>
          <p:cNvPr id="6" name="Table 5">
            <a:extLst>
              <a:ext uri="{FF2B5EF4-FFF2-40B4-BE49-F238E27FC236}">
                <a16:creationId xmlns:a16="http://schemas.microsoft.com/office/drawing/2014/main" id="{8B1196C0-543C-4C09-82F6-F9B9D3B3D1D9}"/>
              </a:ext>
            </a:extLst>
          </p:cNvPr>
          <p:cNvGraphicFramePr>
            <a:graphicFrameLocks noGrp="1"/>
          </p:cNvGraphicFramePr>
          <p:nvPr>
            <p:extLst>
              <p:ext uri="{D42A27DB-BD31-4B8C-83A1-F6EECF244321}">
                <p14:modId xmlns:p14="http://schemas.microsoft.com/office/powerpoint/2010/main" val="750507851"/>
              </p:ext>
            </p:extLst>
          </p:nvPr>
        </p:nvGraphicFramePr>
        <p:xfrm>
          <a:off x="298449" y="295681"/>
          <a:ext cx="3467101" cy="2804160"/>
        </p:xfrm>
        <a:graphic>
          <a:graphicData uri="http://schemas.openxmlformats.org/drawingml/2006/table">
            <a:tbl>
              <a:tblPr/>
              <a:tblGrid>
                <a:gridCol w="1319592">
                  <a:extLst>
                    <a:ext uri="{9D8B030D-6E8A-4147-A177-3AD203B41FA5}">
                      <a16:colId xmlns:a16="http://schemas.microsoft.com/office/drawing/2014/main" val="997372549"/>
                    </a:ext>
                  </a:extLst>
                </a:gridCol>
                <a:gridCol w="520224">
                  <a:extLst>
                    <a:ext uri="{9D8B030D-6E8A-4147-A177-3AD203B41FA5}">
                      <a16:colId xmlns:a16="http://schemas.microsoft.com/office/drawing/2014/main" val="1481404036"/>
                    </a:ext>
                  </a:extLst>
                </a:gridCol>
                <a:gridCol w="520224">
                  <a:extLst>
                    <a:ext uri="{9D8B030D-6E8A-4147-A177-3AD203B41FA5}">
                      <a16:colId xmlns:a16="http://schemas.microsoft.com/office/drawing/2014/main" val="2350655694"/>
                    </a:ext>
                  </a:extLst>
                </a:gridCol>
                <a:gridCol w="469470">
                  <a:extLst>
                    <a:ext uri="{9D8B030D-6E8A-4147-A177-3AD203B41FA5}">
                      <a16:colId xmlns:a16="http://schemas.microsoft.com/office/drawing/2014/main" val="3543816699"/>
                    </a:ext>
                  </a:extLst>
                </a:gridCol>
                <a:gridCol w="637591">
                  <a:extLst>
                    <a:ext uri="{9D8B030D-6E8A-4147-A177-3AD203B41FA5}">
                      <a16:colId xmlns:a16="http://schemas.microsoft.com/office/drawing/2014/main" val="709942711"/>
                    </a:ext>
                  </a:extLst>
                </a:gridCol>
              </a:tblGrid>
              <a:tr h="238125">
                <a:tc>
                  <a:txBody>
                    <a:bodyPr/>
                    <a:lstStyle/>
                    <a:p>
                      <a:pPr algn="ctr" fontAlgn="b"/>
                      <a:r>
                        <a:rPr lang="en-US" sz="1200" b="1" i="0" u="none" strike="noStrike">
                          <a:solidFill>
                            <a:srgbClr val="000000"/>
                          </a:solidFill>
                          <a:effectLst/>
                          <a:latin typeface="Arial" panose="020B0604020202020204" pitchFamily="34" charset="0"/>
                        </a:rPr>
                        <a:t>Vector Input</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axis1</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axis2</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R</a:t>
                      </a:r>
                      <a:r>
                        <a:rPr lang="en-US" sz="1200" b="1" i="0" u="none" strike="noStrike" baseline="30000">
                          <a:solidFill>
                            <a:srgbClr val="000000"/>
                          </a:solidFill>
                          <a:effectLst/>
                          <a:latin typeface="Arial" panose="020B0604020202020204" pitchFamily="34" charset="0"/>
                        </a:rPr>
                        <a:t>2</a:t>
                      </a:r>
                      <a:endParaRPr lang="en-US" sz="1200" b="1"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1" i="1" u="none" strike="noStrike">
                          <a:solidFill>
                            <a:srgbClr val="000000"/>
                          </a:solidFill>
                          <a:effectLst/>
                          <a:latin typeface="Arial" panose="020B0604020202020204" pitchFamily="34" charset="0"/>
                        </a:rPr>
                        <a:t>p</a:t>
                      </a:r>
                      <a:r>
                        <a:rPr lang="en-US" sz="1200" b="1" i="0" u="none" strike="noStrike">
                          <a:solidFill>
                            <a:srgbClr val="000000"/>
                          </a:solidFill>
                          <a:effectLst/>
                          <a:latin typeface="Arial" panose="020B0604020202020204" pitchFamily="34" charset="0"/>
                        </a:rPr>
                        <a:t>-value</a:t>
                      </a:r>
                    </a:p>
                  </a:txBody>
                  <a:tcPr marL="9525" marR="9525" marT="9525" marB="0" anchor="b">
                    <a:lnL>
                      <a:noFill/>
                    </a:lnL>
                    <a:lnR>
                      <a:noFill/>
                    </a:lnR>
                    <a:lnT>
                      <a:noFill/>
                    </a:lnT>
                    <a:lnB>
                      <a:noFill/>
                    </a:lnB>
                  </a:tcPr>
                </a:tc>
                <a:extLst>
                  <a:ext uri="{0D108BD9-81ED-4DB2-BD59-A6C34878D82A}">
                    <a16:rowId xmlns:a16="http://schemas.microsoft.com/office/drawing/2014/main" val="3268882352"/>
                  </a:ext>
                </a:extLst>
              </a:tr>
              <a:tr h="190500">
                <a:tc>
                  <a:txBody>
                    <a:bodyPr/>
                    <a:lstStyle/>
                    <a:p>
                      <a:pPr algn="ctr" fontAlgn="b"/>
                      <a:r>
                        <a:rPr lang="en-US" sz="1200" b="0" i="0" u="none" strike="noStrike">
                          <a:solidFill>
                            <a:srgbClr val="000000"/>
                          </a:solidFill>
                          <a:effectLst/>
                          <a:latin typeface="Arial" panose="020B0604020202020204" pitchFamily="34" charset="0"/>
                        </a:rPr>
                        <a:t>Canopy</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0.924</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0.383</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0.292</a:t>
                      </a: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0.302</a:t>
                      </a:r>
                    </a:p>
                  </a:txBody>
                  <a:tcPr marL="9525" marR="9525" marT="9525" marB="0" anchor="b">
                    <a:lnL>
                      <a:noFill/>
                    </a:lnL>
                    <a:lnR>
                      <a:noFill/>
                    </a:lnR>
                    <a:lnT>
                      <a:noFill/>
                    </a:lnT>
                    <a:lnB>
                      <a:noFill/>
                    </a:lnB>
                  </a:tcPr>
                </a:tc>
                <a:extLst>
                  <a:ext uri="{0D108BD9-81ED-4DB2-BD59-A6C34878D82A}">
                    <a16:rowId xmlns:a16="http://schemas.microsoft.com/office/drawing/2014/main" val="547733476"/>
                  </a:ext>
                </a:extLst>
              </a:tr>
              <a:tr h="190500">
                <a:tc>
                  <a:txBody>
                    <a:bodyPr/>
                    <a:lstStyle/>
                    <a:p>
                      <a:pPr algn="ctr" fontAlgn="b"/>
                      <a:r>
                        <a:rPr lang="en-US" sz="1200" b="0" i="0" u="none" strike="noStrike">
                          <a:solidFill>
                            <a:srgbClr val="000000"/>
                          </a:solidFill>
                          <a:effectLst/>
                          <a:latin typeface="Arial" panose="020B0604020202020204" pitchFamily="34" charset="0"/>
                        </a:rPr>
                        <a:t>Conductivity</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0.938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0.345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0.539</a:t>
                      </a: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0.051</a:t>
                      </a:r>
                    </a:p>
                  </a:txBody>
                  <a:tcPr marL="9525" marR="9525" marT="9525" marB="0" anchor="b">
                    <a:lnL>
                      <a:noFill/>
                    </a:lnL>
                    <a:lnR>
                      <a:noFill/>
                    </a:lnR>
                    <a:lnT>
                      <a:noFill/>
                    </a:lnT>
                    <a:lnB>
                      <a:noFill/>
                    </a:lnB>
                  </a:tcPr>
                </a:tc>
                <a:extLst>
                  <a:ext uri="{0D108BD9-81ED-4DB2-BD59-A6C34878D82A}">
                    <a16:rowId xmlns:a16="http://schemas.microsoft.com/office/drawing/2014/main" val="786453760"/>
                  </a:ext>
                </a:extLst>
              </a:tr>
              <a:tr h="190500">
                <a:tc>
                  <a:txBody>
                    <a:bodyPr/>
                    <a:lstStyle/>
                    <a:p>
                      <a:pPr algn="ctr" fontAlgn="b"/>
                      <a:r>
                        <a:rPr lang="en-US" sz="1200" b="0" i="0" u="none" strike="noStrike">
                          <a:solidFill>
                            <a:srgbClr val="000000"/>
                          </a:solidFill>
                          <a:effectLst/>
                          <a:latin typeface="Arial" panose="020B0604020202020204" pitchFamily="34" charset="0"/>
                        </a:rPr>
                        <a:t>Flash Index</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-0.434</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0.901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0.033</a:t>
                      </a: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0.877</a:t>
                      </a:r>
                    </a:p>
                  </a:txBody>
                  <a:tcPr marL="9525" marR="9525" marT="9525" marB="0" anchor="b">
                    <a:lnL>
                      <a:noFill/>
                    </a:lnL>
                    <a:lnR>
                      <a:noFill/>
                    </a:lnR>
                    <a:lnT>
                      <a:noFill/>
                    </a:lnT>
                    <a:lnB>
                      <a:noFill/>
                    </a:lnB>
                  </a:tcPr>
                </a:tc>
                <a:extLst>
                  <a:ext uri="{0D108BD9-81ED-4DB2-BD59-A6C34878D82A}">
                    <a16:rowId xmlns:a16="http://schemas.microsoft.com/office/drawing/2014/main" val="2370206221"/>
                  </a:ext>
                </a:extLst>
              </a:tr>
              <a:tr h="190500">
                <a:tc>
                  <a:txBody>
                    <a:bodyPr/>
                    <a:lstStyle/>
                    <a:p>
                      <a:pPr algn="ctr" fontAlgn="b"/>
                      <a:r>
                        <a:rPr lang="en-US" sz="1200" b="0" i="0" u="none" strike="noStrike">
                          <a:solidFill>
                            <a:srgbClr val="000000"/>
                          </a:solidFill>
                          <a:effectLst/>
                          <a:latin typeface="Arial" panose="020B0604020202020204" pitchFamily="34" charset="0"/>
                        </a:rPr>
                        <a:t>Low Flow Pulse %</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0.949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0.315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0.357</a:t>
                      </a: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0.214</a:t>
                      </a:r>
                    </a:p>
                  </a:txBody>
                  <a:tcPr marL="9525" marR="9525" marT="9525" marB="0" anchor="b">
                    <a:lnL>
                      <a:noFill/>
                    </a:lnL>
                    <a:lnR>
                      <a:noFill/>
                    </a:lnR>
                    <a:lnT>
                      <a:noFill/>
                    </a:lnT>
                    <a:lnB>
                      <a:noFill/>
                    </a:lnB>
                  </a:tcPr>
                </a:tc>
                <a:extLst>
                  <a:ext uri="{0D108BD9-81ED-4DB2-BD59-A6C34878D82A}">
                    <a16:rowId xmlns:a16="http://schemas.microsoft.com/office/drawing/2014/main" val="1089355179"/>
                  </a:ext>
                </a:extLst>
              </a:tr>
              <a:tr h="257175">
                <a:tc>
                  <a:txBody>
                    <a:bodyPr/>
                    <a:lstStyle/>
                    <a:p>
                      <a:pPr algn="ctr" fontAlgn="b"/>
                      <a:r>
                        <a:rPr lang="en-US" sz="1200" b="0" i="0" u="none" strike="noStrike">
                          <a:solidFill>
                            <a:srgbClr val="000000"/>
                          </a:solidFill>
                          <a:effectLst/>
                          <a:latin typeface="Arial" panose="020B0604020202020204" pitchFamily="34" charset="0"/>
                        </a:rPr>
                        <a:t>NH</a:t>
                      </a:r>
                      <a:r>
                        <a:rPr lang="en-US" sz="1200" b="0" i="0" u="none" strike="noStrike" baseline="-25000">
                          <a:solidFill>
                            <a:srgbClr val="000000"/>
                          </a:solidFill>
                          <a:effectLst/>
                          <a:latin typeface="Arial" panose="020B0604020202020204" pitchFamily="34" charset="0"/>
                        </a:rPr>
                        <a:t>4</a:t>
                      </a:r>
                      <a:r>
                        <a:rPr lang="en-US" sz="1200" b="0" i="0" u="none" strike="noStrike" baseline="30000">
                          <a:solidFill>
                            <a:srgbClr val="000000"/>
                          </a:solidFill>
                          <a:effectLst/>
                          <a:latin typeface="Arial" panose="020B0604020202020204" pitchFamily="34" charset="0"/>
                        </a:rPr>
                        <a:t>+</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0.986</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0.167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0.494</a:t>
                      </a: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0.104</a:t>
                      </a:r>
                    </a:p>
                  </a:txBody>
                  <a:tcPr marL="9525" marR="9525" marT="9525" marB="0" anchor="b">
                    <a:lnL>
                      <a:noFill/>
                    </a:lnL>
                    <a:lnR>
                      <a:noFill/>
                    </a:lnR>
                    <a:lnT>
                      <a:noFill/>
                    </a:lnT>
                    <a:lnB>
                      <a:noFill/>
                    </a:lnB>
                  </a:tcPr>
                </a:tc>
                <a:extLst>
                  <a:ext uri="{0D108BD9-81ED-4DB2-BD59-A6C34878D82A}">
                    <a16:rowId xmlns:a16="http://schemas.microsoft.com/office/drawing/2014/main" val="2520090493"/>
                  </a:ext>
                </a:extLst>
              </a:tr>
              <a:tr h="190500">
                <a:tc>
                  <a:txBody>
                    <a:bodyPr/>
                    <a:lstStyle/>
                    <a:p>
                      <a:pPr algn="ctr" fontAlgn="b"/>
                      <a:r>
                        <a:rPr lang="en-US" sz="1200" b="0" i="0" u="none" strike="noStrike">
                          <a:solidFill>
                            <a:srgbClr val="000000"/>
                          </a:solidFill>
                          <a:effectLst/>
                          <a:latin typeface="Arial" panose="020B0604020202020204" pitchFamily="34" charset="0"/>
                        </a:rPr>
                        <a:t>Precipitation</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-0.941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-0.340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0.726</a:t>
                      </a: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0.013 *</a:t>
                      </a:r>
                    </a:p>
                  </a:txBody>
                  <a:tcPr marL="9525" marR="9525" marT="9525" marB="0" anchor="b">
                    <a:lnL>
                      <a:noFill/>
                    </a:lnL>
                    <a:lnR>
                      <a:noFill/>
                    </a:lnR>
                    <a:lnT>
                      <a:noFill/>
                    </a:lnT>
                    <a:lnB>
                      <a:noFill/>
                    </a:lnB>
                  </a:tcPr>
                </a:tc>
                <a:extLst>
                  <a:ext uri="{0D108BD9-81ED-4DB2-BD59-A6C34878D82A}">
                    <a16:rowId xmlns:a16="http://schemas.microsoft.com/office/drawing/2014/main" val="3704381183"/>
                  </a:ext>
                </a:extLst>
              </a:tr>
              <a:tr h="190500">
                <a:tc>
                  <a:txBody>
                    <a:bodyPr/>
                    <a:lstStyle/>
                    <a:p>
                      <a:pPr algn="ctr" fontAlgn="b"/>
                      <a:r>
                        <a:rPr lang="en-US" sz="1200" b="0" i="0" u="none" strike="noStrike">
                          <a:solidFill>
                            <a:srgbClr val="000000"/>
                          </a:solidFill>
                          <a:effectLst/>
                          <a:latin typeface="Arial" panose="020B0604020202020204" pitchFamily="34" charset="0"/>
                        </a:rPr>
                        <a:t>Rosgen Index</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0.149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-0.989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0.241</a:t>
                      </a: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0.363</a:t>
                      </a:r>
                    </a:p>
                  </a:txBody>
                  <a:tcPr marL="9525" marR="9525" marT="9525" marB="0" anchor="b">
                    <a:lnL>
                      <a:noFill/>
                    </a:lnL>
                    <a:lnR>
                      <a:noFill/>
                    </a:lnR>
                    <a:lnT>
                      <a:noFill/>
                    </a:lnT>
                    <a:lnB>
                      <a:noFill/>
                    </a:lnB>
                  </a:tcPr>
                </a:tc>
                <a:extLst>
                  <a:ext uri="{0D108BD9-81ED-4DB2-BD59-A6C34878D82A}">
                    <a16:rowId xmlns:a16="http://schemas.microsoft.com/office/drawing/2014/main" val="3367266160"/>
                  </a:ext>
                </a:extLst>
              </a:tr>
              <a:tr h="190500">
                <a:tc>
                  <a:txBody>
                    <a:bodyPr/>
                    <a:lstStyle/>
                    <a:p>
                      <a:pPr algn="l" fontAlgn="b"/>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767689456"/>
                  </a:ext>
                </a:extLst>
              </a:tr>
              <a:tr h="190500">
                <a:tc>
                  <a:txBody>
                    <a:bodyPr/>
                    <a:lstStyle/>
                    <a:p>
                      <a:pPr algn="ctr" fontAlgn="b"/>
                      <a:r>
                        <a:rPr lang="en-US" sz="1200" b="0" i="1" u="none" strike="noStrike">
                          <a:solidFill>
                            <a:srgbClr val="000000"/>
                          </a:solidFill>
                          <a:effectLst/>
                          <a:latin typeface="Arial" panose="020B0604020202020204" pitchFamily="34" charset="0"/>
                        </a:rPr>
                        <a:t>C.lutrensis</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-0.217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0.627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0.880</a:t>
                      </a: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0.007 *</a:t>
                      </a:r>
                    </a:p>
                  </a:txBody>
                  <a:tcPr marL="9525" marR="9525" marT="9525" marB="0" anchor="b">
                    <a:lnL>
                      <a:noFill/>
                    </a:lnL>
                    <a:lnR>
                      <a:noFill/>
                    </a:lnR>
                    <a:lnT>
                      <a:noFill/>
                    </a:lnT>
                    <a:lnB>
                      <a:noFill/>
                    </a:lnB>
                  </a:tcPr>
                </a:tc>
                <a:extLst>
                  <a:ext uri="{0D108BD9-81ED-4DB2-BD59-A6C34878D82A}">
                    <a16:rowId xmlns:a16="http://schemas.microsoft.com/office/drawing/2014/main" val="2548551263"/>
                  </a:ext>
                </a:extLst>
              </a:tr>
              <a:tr h="190500">
                <a:tc>
                  <a:txBody>
                    <a:bodyPr/>
                    <a:lstStyle/>
                    <a:p>
                      <a:pPr algn="ctr" fontAlgn="b"/>
                      <a:r>
                        <a:rPr lang="en-US" sz="1200" b="0" i="1" u="none" strike="noStrike">
                          <a:solidFill>
                            <a:srgbClr val="000000"/>
                          </a:solidFill>
                          <a:effectLst/>
                          <a:latin typeface="Arial" panose="020B0604020202020204" pitchFamily="34" charset="0"/>
                        </a:rPr>
                        <a:t>L.megalotis</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-0.407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0.720</a:t>
                      </a: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0.013 *</a:t>
                      </a:r>
                    </a:p>
                  </a:txBody>
                  <a:tcPr marL="9525" marR="9525" marT="9525" marB="0" anchor="b">
                    <a:lnL>
                      <a:noFill/>
                    </a:lnL>
                    <a:lnR>
                      <a:noFill/>
                    </a:lnR>
                    <a:lnT>
                      <a:noFill/>
                    </a:lnT>
                    <a:lnB>
                      <a:noFill/>
                    </a:lnB>
                  </a:tcPr>
                </a:tc>
                <a:extLst>
                  <a:ext uri="{0D108BD9-81ED-4DB2-BD59-A6C34878D82A}">
                    <a16:rowId xmlns:a16="http://schemas.microsoft.com/office/drawing/2014/main" val="4103764472"/>
                  </a:ext>
                </a:extLst>
              </a:tr>
              <a:tr h="190500">
                <a:tc>
                  <a:txBody>
                    <a:bodyPr/>
                    <a:lstStyle/>
                    <a:p>
                      <a:pPr algn="ctr" fontAlgn="b"/>
                      <a:r>
                        <a:rPr lang="en-US" sz="1200" b="0" i="1" u="none" strike="noStrike">
                          <a:solidFill>
                            <a:srgbClr val="000000"/>
                          </a:solidFill>
                          <a:effectLst/>
                          <a:latin typeface="Arial" panose="020B0604020202020204" pitchFamily="34" charset="0"/>
                        </a:rPr>
                        <a:t>P.latipinna</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0.415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-0.090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0.837</a:t>
                      </a: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0.016 *</a:t>
                      </a:r>
                    </a:p>
                  </a:txBody>
                  <a:tcPr marL="9525" marR="9525" marT="9525" marB="0" anchor="b">
                    <a:lnL>
                      <a:noFill/>
                    </a:lnL>
                    <a:lnR>
                      <a:noFill/>
                    </a:lnR>
                    <a:lnT>
                      <a:noFill/>
                    </a:lnT>
                    <a:lnB>
                      <a:noFill/>
                    </a:lnB>
                  </a:tcPr>
                </a:tc>
                <a:extLst>
                  <a:ext uri="{0D108BD9-81ED-4DB2-BD59-A6C34878D82A}">
                    <a16:rowId xmlns:a16="http://schemas.microsoft.com/office/drawing/2014/main" val="1906255682"/>
                  </a:ext>
                </a:extLst>
              </a:tr>
              <a:tr h="190500">
                <a:tc>
                  <a:txBody>
                    <a:bodyPr/>
                    <a:lstStyle/>
                    <a:p>
                      <a:pPr algn="ctr" fontAlgn="b"/>
                      <a:r>
                        <a:rPr lang="en-US" sz="1200" b="0" i="1" u="none" strike="noStrike" dirty="0" err="1">
                          <a:solidFill>
                            <a:srgbClr val="000000"/>
                          </a:solidFill>
                          <a:effectLst/>
                          <a:latin typeface="Arial" panose="020B0604020202020204" pitchFamily="34" charset="0"/>
                        </a:rPr>
                        <a:t>L.macrochirus</a:t>
                      </a:r>
                      <a:endParaRPr lang="en-US" sz="1200" b="0" i="1" u="none" strike="noStrike" dirty="0">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-0.240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-0.061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0.756</a:t>
                      </a: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0.018 *</a:t>
                      </a:r>
                    </a:p>
                  </a:txBody>
                  <a:tcPr marL="9525" marR="9525" marT="9525" marB="0" anchor="b">
                    <a:lnL>
                      <a:noFill/>
                    </a:lnL>
                    <a:lnR>
                      <a:noFill/>
                    </a:lnR>
                    <a:lnT>
                      <a:noFill/>
                    </a:lnT>
                    <a:lnB>
                      <a:noFill/>
                    </a:lnB>
                  </a:tcPr>
                </a:tc>
                <a:extLst>
                  <a:ext uri="{0D108BD9-81ED-4DB2-BD59-A6C34878D82A}">
                    <a16:rowId xmlns:a16="http://schemas.microsoft.com/office/drawing/2014/main" val="1723879972"/>
                  </a:ext>
                </a:extLst>
              </a:tr>
              <a:tr h="190500">
                <a:tc>
                  <a:txBody>
                    <a:bodyPr/>
                    <a:lstStyle/>
                    <a:p>
                      <a:pPr algn="ctr" fontAlgn="b"/>
                      <a:r>
                        <a:rPr lang="en-US" sz="1200" b="0" i="1" u="none" strike="noStrike">
                          <a:solidFill>
                            <a:srgbClr val="000000"/>
                          </a:solidFill>
                          <a:effectLst/>
                          <a:latin typeface="Arial" panose="020B0604020202020204" pitchFamily="34" charset="0"/>
                        </a:rPr>
                        <a:t>G.affinis</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0.188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-0.340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0.618</a:t>
                      </a:r>
                    </a:p>
                  </a:txBody>
                  <a:tcPr marL="9525" marR="9525" marT="9525" marB="0" anchor="b">
                    <a:lnL>
                      <a:noFill/>
                    </a:lnL>
                    <a:lnR>
                      <a:noFill/>
                    </a:lnR>
                    <a:lnT>
                      <a:noFill/>
                    </a:lnT>
                    <a:lnB>
                      <a:noFill/>
                    </a:lnB>
                  </a:tcPr>
                </a:tc>
                <a:tc>
                  <a:txBody>
                    <a:bodyPr/>
                    <a:lstStyle/>
                    <a:p>
                      <a:pPr algn="l" fontAlgn="b"/>
                      <a:r>
                        <a:rPr lang="en-US" sz="1200" b="0" i="0" u="none" strike="noStrike" dirty="0">
                          <a:solidFill>
                            <a:srgbClr val="000000"/>
                          </a:solidFill>
                          <a:effectLst/>
                          <a:latin typeface="Arial" panose="020B0604020202020204" pitchFamily="34" charset="0"/>
                        </a:rPr>
                        <a:t>0.041 *</a:t>
                      </a:r>
                    </a:p>
                  </a:txBody>
                  <a:tcPr marL="9525" marR="9525" marT="9525" marB="0" anchor="b">
                    <a:lnL>
                      <a:noFill/>
                    </a:lnL>
                    <a:lnR>
                      <a:noFill/>
                    </a:lnR>
                    <a:lnT>
                      <a:noFill/>
                    </a:lnT>
                    <a:lnB>
                      <a:noFill/>
                    </a:lnB>
                  </a:tcPr>
                </a:tc>
                <a:extLst>
                  <a:ext uri="{0D108BD9-81ED-4DB2-BD59-A6C34878D82A}">
                    <a16:rowId xmlns:a16="http://schemas.microsoft.com/office/drawing/2014/main" val="1320512744"/>
                  </a:ext>
                </a:extLst>
              </a:tr>
            </a:tbl>
          </a:graphicData>
        </a:graphic>
      </p:graphicFrame>
    </p:spTree>
    <p:extLst>
      <p:ext uri="{BB962C8B-B14F-4D97-AF65-F5344CB8AC3E}">
        <p14:creationId xmlns:p14="http://schemas.microsoft.com/office/powerpoint/2010/main" val="29832698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8CE9C4C3-36D2-4A8D-9D33-022118AD9018}"/>
              </a:ext>
            </a:extLst>
          </p:cNvPr>
          <p:cNvGraphicFramePr>
            <a:graphicFrameLocks noGrp="1"/>
          </p:cNvGraphicFramePr>
          <p:nvPr>
            <p:extLst>
              <p:ext uri="{D42A27DB-BD31-4B8C-83A1-F6EECF244321}">
                <p14:modId xmlns:p14="http://schemas.microsoft.com/office/powerpoint/2010/main" val="3968658148"/>
              </p:ext>
            </p:extLst>
          </p:nvPr>
        </p:nvGraphicFramePr>
        <p:xfrm>
          <a:off x="2311400" y="1308894"/>
          <a:ext cx="7569200" cy="1981200"/>
        </p:xfrm>
        <a:graphic>
          <a:graphicData uri="http://schemas.openxmlformats.org/drawingml/2006/table">
            <a:tbl>
              <a:tblPr/>
              <a:tblGrid>
                <a:gridCol w="939800">
                  <a:extLst>
                    <a:ext uri="{9D8B030D-6E8A-4147-A177-3AD203B41FA5}">
                      <a16:colId xmlns:a16="http://schemas.microsoft.com/office/drawing/2014/main" val="1011122505"/>
                    </a:ext>
                  </a:extLst>
                </a:gridCol>
                <a:gridCol w="1320800">
                  <a:extLst>
                    <a:ext uri="{9D8B030D-6E8A-4147-A177-3AD203B41FA5}">
                      <a16:colId xmlns:a16="http://schemas.microsoft.com/office/drawing/2014/main" val="2810899279"/>
                    </a:ext>
                  </a:extLst>
                </a:gridCol>
                <a:gridCol w="609600">
                  <a:extLst>
                    <a:ext uri="{9D8B030D-6E8A-4147-A177-3AD203B41FA5}">
                      <a16:colId xmlns:a16="http://schemas.microsoft.com/office/drawing/2014/main" val="3587073329"/>
                    </a:ext>
                  </a:extLst>
                </a:gridCol>
                <a:gridCol w="1054100">
                  <a:extLst>
                    <a:ext uri="{9D8B030D-6E8A-4147-A177-3AD203B41FA5}">
                      <a16:colId xmlns:a16="http://schemas.microsoft.com/office/drawing/2014/main" val="2619298807"/>
                    </a:ext>
                  </a:extLst>
                </a:gridCol>
                <a:gridCol w="469900">
                  <a:extLst>
                    <a:ext uri="{9D8B030D-6E8A-4147-A177-3AD203B41FA5}">
                      <a16:colId xmlns:a16="http://schemas.microsoft.com/office/drawing/2014/main" val="1675658814"/>
                    </a:ext>
                  </a:extLst>
                </a:gridCol>
                <a:gridCol w="1066800">
                  <a:extLst>
                    <a:ext uri="{9D8B030D-6E8A-4147-A177-3AD203B41FA5}">
                      <a16:colId xmlns:a16="http://schemas.microsoft.com/office/drawing/2014/main" val="4182141810"/>
                    </a:ext>
                  </a:extLst>
                </a:gridCol>
                <a:gridCol w="1054100">
                  <a:extLst>
                    <a:ext uri="{9D8B030D-6E8A-4147-A177-3AD203B41FA5}">
                      <a16:colId xmlns:a16="http://schemas.microsoft.com/office/drawing/2014/main" val="2358613230"/>
                    </a:ext>
                  </a:extLst>
                </a:gridCol>
                <a:gridCol w="1054100">
                  <a:extLst>
                    <a:ext uri="{9D8B030D-6E8A-4147-A177-3AD203B41FA5}">
                      <a16:colId xmlns:a16="http://schemas.microsoft.com/office/drawing/2014/main" val="2185805501"/>
                    </a:ext>
                  </a:extLst>
                </a:gridCol>
              </a:tblGrid>
              <a:tr h="238125">
                <a:tc>
                  <a:txBody>
                    <a:bodyPr/>
                    <a:lstStyle/>
                    <a:p>
                      <a:pPr algn="l" fontAlgn="b"/>
                      <a:r>
                        <a:rPr lang="en-US" sz="1200" b="1" i="0" u="none" strike="noStrike" dirty="0">
                          <a:solidFill>
                            <a:srgbClr val="000000"/>
                          </a:solidFill>
                          <a:effectLst/>
                          <a:latin typeface="Arial" panose="020B0604020202020204" pitchFamily="34" charset="0"/>
                        </a:rPr>
                        <a:t>Response</a:t>
                      </a:r>
                    </a:p>
                  </a:txBody>
                  <a:tcPr marL="9525" marR="9525" marT="9525" marB="0" anchor="b">
                    <a:lnL>
                      <a:noFill/>
                    </a:lnL>
                    <a:lnR>
                      <a:noFill/>
                    </a:lnR>
                    <a:lnT>
                      <a:noFill/>
                    </a:lnT>
                    <a:lnB>
                      <a:noFill/>
                    </a:lnB>
                  </a:tcPr>
                </a:tc>
                <a:tc>
                  <a:txBody>
                    <a:bodyPr/>
                    <a:lstStyle/>
                    <a:p>
                      <a:pPr algn="l" fontAlgn="b"/>
                      <a:r>
                        <a:rPr lang="en-US" sz="1200" b="1" i="0" u="none" strike="noStrike">
                          <a:solidFill>
                            <a:srgbClr val="000000"/>
                          </a:solidFill>
                          <a:effectLst/>
                          <a:latin typeface="Arial" panose="020B0604020202020204" pitchFamily="34" charset="0"/>
                        </a:rPr>
                        <a:t>Input</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Sign</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estimate</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df</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R</a:t>
                      </a:r>
                      <a:r>
                        <a:rPr lang="en-US" sz="1200" b="1" i="0" u="none" strike="noStrike" baseline="30000">
                          <a:solidFill>
                            <a:srgbClr val="000000"/>
                          </a:solidFill>
                          <a:effectLst/>
                          <a:latin typeface="Arial" panose="020B0604020202020204" pitchFamily="34" charset="0"/>
                        </a:rPr>
                        <a:t>2</a:t>
                      </a:r>
                      <a:endParaRPr lang="en-US" sz="1200" b="1"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F-stat</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p-value</a:t>
                      </a:r>
                    </a:p>
                  </a:txBody>
                  <a:tcPr marL="9525" marR="9525" marT="9525" marB="0" anchor="b">
                    <a:lnL>
                      <a:noFill/>
                    </a:lnL>
                    <a:lnR>
                      <a:noFill/>
                    </a:lnR>
                    <a:lnT>
                      <a:noFill/>
                    </a:lnT>
                    <a:lnB>
                      <a:noFill/>
                    </a:lnB>
                  </a:tcPr>
                </a:tc>
                <a:extLst>
                  <a:ext uri="{0D108BD9-81ED-4DB2-BD59-A6C34878D82A}">
                    <a16:rowId xmlns:a16="http://schemas.microsoft.com/office/drawing/2014/main" val="2811535594"/>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Invert</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Precipitation</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0.003</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0.017</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0.141</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0.717</a:t>
                      </a:r>
                    </a:p>
                  </a:txBody>
                  <a:tcPr marL="9525" marR="9525" marT="9525" marB="0" anchor="b">
                    <a:lnL>
                      <a:noFill/>
                    </a:lnL>
                    <a:lnR>
                      <a:noFill/>
                    </a:lnR>
                    <a:lnT>
                      <a:noFill/>
                    </a:lnT>
                    <a:lnB>
                      <a:noFill/>
                    </a:lnB>
                  </a:tcPr>
                </a:tc>
                <a:extLst>
                  <a:ext uri="{0D108BD9-81ED-4DB2-BD59-A6C34878D82A}">
                    <a16:rowId xmlns:a16="http://schemas.microsoft.com/office/drawing/2014/main" val="499386909"/>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Invert</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Conductivity</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0.134</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0.091</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0.802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0.397</a:t>
                      </a:r>
                    </a:p>
                  </a:txBody>
                  <a:tcPr marL="9525" marR="9525" marT="9525" marB="0" anchor="b">
                    <a:lnL>
                      <a:noFill/>
                    </a:lnL>
                    <a:lnR>
                      <a:noFill/>
                    </a:lnR>
                    <a:lnT>
                      <a:noFill/>
                    </a:lnT>
                    <a:lnB>
                      <a:noFill/>
                    </a:lnB>
                  </a:tcPr>
                </a:tc>
                <a:extLst>
                  <a:ext uri="{0D108BD9-81ED-4DB2-BD59-A6C34878D82A}">
                    <a16:rowId xmlns:a16="http://schemas.microsoft.com/office/drawing/2014/main" val="673799498"/>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Invert</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Rosgen Index</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0.054</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0.168</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1.612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0.240</a:t>
                      </a:r>
                    </a:p>
                  </a:txBody>
                  <a:tcPr marL="9525" marR="9525" marT="9525" marB="0" anchor="b">
                    <a:lnL>
                      <a:noFill/>
                    </a:lnL>
                    <a:lnR>
                      <a:noFill/>
                    </a:lnR>
                    <a:lnT>
                      <a:noFill/>
                    </a:lnT>
                    <a:lnB>
                      <a:noFill/>
                    </a:lnB>
                  </a:tcPr>
                </a:tc>
                <a:extLst>
                  <a:ext uri="{0D108BD9-81ED-4DB2-BD59-A6C34878D82A}">
                    <a16:rowId xmlns:a16="http://schemas.microsoft.com/office/drawing/2014/main" val="243245351"/>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Invert</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Canopy</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0.000</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0.000</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0.002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0.966</a:t>
                      </a:r>
                    </a:p>
                  </a:txBody>
                  <a:tcPr marL="9525" marR="9525" marT="9525" marB="0" anchor="b">
                    <a:lnL>
                      <a:noFill/>
                    </a:lnL>
                    <a:lnR>
                      <a:noFill/>
                    </a:lnR>
                    <a:lnT>
                      <a:noFill/>
                    </a:lnT>
                    <a:lnB>
                      <a:noFill/>
                    </a:lnB>
                  </a:tcPr>
                </a:tc>
                <a:extLst>
                  <a:ext uri="{0D108BD9-81ED-4DB2-BD59-A6C34878D82A}">
                    <a16:rowId xmlns:a16="http://schemas.microsoft.com/office/drawing/2014/main" val="3314604893"/>
                  </a:ext>
                </a:extLst>
              </a:tr>
              <a:tr h="257175">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Invert</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NH</a:t>
                      </a:r>
                      <a:r>
                        <a:rPr lang="en-US" sz="1200" b="0" i="0" u="none" strike="noStrike" baseline="-25000">
                          <a:solidFill>
                            <a:srgbClr val="000000"/>
                          </a:solidFill>
                          <a:effectLst/>
                          <a:latin typeface="Arial" panose="020B0604020202020204" pitchFamily="34" charset="0"/>
                        </a:rPr>
                        <a:t>4</a:t>
                      </a:r>
                      <a:r>
                        <a:rPr lang="en-US" sz="1200" b="0" i="0" u="none" strike="noStrike" baseline="30000">
                          <a:solidFill>
                            <a:srgbClr val="000000"/>
                          </a:solidFill>
                          <a:effectLst/>
                          <a:latin typeface="Arial" panose="020B0604020202020204" pitchFamily="34" charset="0"/>
                        </a:rPr>
                        <a:t>+</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0.065</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0.000</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0.001</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0.980</a:t>
                      </a:r>
                    </a:p>
                  </a:txBody>
                  <a:tcPr marL="9525" marR="9525" marT="9525" marB="0" anchor="b">
                    <a:lnL>
                      <a:noFill/>
                    </a:lnL>
                    <a:lnR>
                      <a:noFill/>
                    </a:lnR>
                    <a:lnT>
                      <a:noFill/>
                    </a:lnT>
                    <a:lnB>
                      <a:noFill/>
                    </a:lnB>
                  </a:tcPr>
                </a:tc>
                <a:extLst>
                  <a:ext uri="{0D108BD9-81ED-4DB2-BD59-A6C34878D82A}">
                    <a16:rowId xmlns:a16="http://schemas.microsoft.com/office/drawing/2014/main" val="2338338622"/>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Invert</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Flash Index</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0.623</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0.075</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0.650</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0.443</a:t>
                      </a:r>
                    </a:p>
                  </a:txBody>
                  <a:tcPr marL="9525" marR="9525" marT="9525" marB="0" anchor="b">
                    <a:lnL>
                      <a:noFill/>
                    </a:lnL>
                    <a:lnR>
                      <a:noFill/>
                    </a:lnR>
                    <a:lnT>
                      <a:noFill/>
                    </a:lnT>
                    <a:lnB>
                      <a:noFill/>
                    </a:lnB>
                  </a:tcPr>
                </a:tc>
                <a:extLst>
                  <a:ext uri="{0D108BD9-81ED-4DB2-BD59-A6C34878D82A}">
                    <a16:rowId xmlns:a16="http://schemas.microsoft.com/office/drawing/2014/main" val="2895412594"/>
                  </a:ext>
                </a:extLst>
              </a:tr>
              <a:tr h="247650">
                <a:tc>
                  <a:txBody>
                    <a:bodyPr/>
                    <a:lstStyle/>
                    <a:p>
                      <a:pPr algn="l" fontAlgn="b"/>
                      <a:r>
                        <a:rPr lang="en-US" sz="1200" b="0" i="0" u="none" strike="noStrike">
                          <a:solidFill>
                            <a:srgbClr val="000000"/>
                          </a:solidFill>
                          <a:effectLst/>
                          <a:latin typeface="Arial" panose="020B0604020202020204" pitchFamily="34" charset="0"/>
                        </a:rPr>
                        <a:t>Shannon</a:t>
                      </a:r>
                      <a:r>
                        <a:rPr lang="en-US" sz="1200" b="0" i="0" u="none" strike="noStrike" baseline="-25000">
                          <a:solidFill>
                            <a:srgbClr val="000000"/>
                          </a:solidFill>
                          <a:effectLst/>
                          <a:latin typeface="Arial" panose="020B0604020202020204" pitchFamily="34" charset="0"/>
                        </a:rPr>
                        <a:t>Invert</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r>
                        <a:rPr lang="en-US" sz="1200" b="0" i="0" u="none" strike="noStrike">
                          <a:solidFill>
                            <a:srgbClr val="000000"/>
                          </a:solidFill>
                          <a:effectLst/>
                          <a:latin typeface="Arial" panose="020B0604020202020204" pitchFamily="34" charset="0"/>
                        </a:rPr>
                        <a:t>Low Flow Pulse %</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0.035</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0.411</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Arial" panose="020B0604020202020204" pitchFamily="34" charset="0"/>
                        </a:rPr>
                        <a:t>5.591</a:t>
                      </a:r>
                    </a:p>
                  </a:txBody>
                  <a:tcPr marL="9525" marR="9525" marT="9525" marB="0" anchor="b">
                    <a:lnL>
                      <a:noFill/>
                    </a:lnL>
                    <a:lnR>
                      <a:noFill/>
                    </a:lnR>
                    <a:lnT>
                      <a:noFill/>
                    </a:lnT>
                    <a:lnB>
                      <a:noFill/>
                    </a:lnB>
                  </a:tcPr>
                </a:tc>
                <a:tc>
                  <a:txBody>
                    <a:bodyPr/>
                    <a:lstStyle/>
                    <a:p>
                      <a:pPr algn="r" fontAlgn="b"/>
                      <a:r>
                        <a:rPr lang="en-US" sz="1200" b="0" i="0" u="none" strike="noStrike" dirty="0">
                          <a:solidFill>
                            <a:srgbClr val="000000"/>
                          </a:solidFill>
                          <a:effectLst/>
                          <a:latin typeface="Arial" panose="020B0604020202020204" pitchFamily="34" charset="0"/>
                        </a:rPr>
                        <a:t>0.046</a:t>
                      </a:r>
                    </a:p>
                  </a:txBody>
                  <a:tcPr marL="9525" marR="9525" marT="9525" marB="0" anchor="b">
                    <a:lnL>
                      <a:noFill/>
                    </a:lnL>
                    <a:lnR>
                      <a:noFill/>
                    </a:lnR>
                    <a:lnT>
                      <a:noFill/>
                    </a:lnT>
                    <a:lnB>
                      <a:noFill/>
                    </a:lnB>
                  </a:tcPr>
                </a:tc>
                <a:extLst>
                  <a:ext uri="{0D108BD9-81ED-4DB2-BD59-A6C34878D82A}">
                    <a16:rowId xmlns:a16="http://schemas.microsoft.com/office/drawing/2014/main" val="1767663169"/>
                  </a:ext>
                </a:extLst>
              </a:tr>
            </a:tbl>
          </a:graphicData>
        </a:graphic>
      </p:graphicFrame>
    </p:spTree>
    <p:extLst>
      <p:ext uri="{BB962C8B-B14F-4D97-AF65-F5344CB8AC3E}">
        <p14:creationId xmlns:p14="http://schemas.microsoft.com/office/powerpoint/2010/main" val="35499238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497B02FA-BAF1-4268-906A-9D872387BCFC}"/>
              </a:ext>
            </a:extLst>
          </p:cNvPr>
          <p:cNvGraphicFramePr>
            <a:graphicFrameLocks noGrp="1"/>
          </p:cNvGraphicFramePr>
          <p:nvPr>
            <p:extLst>
              <p:ext uri="{D42A27DB-BD31-4B8C-83A1-F6EECF244321}">
                <p14:modId xmlns:p14="http://schemas.microsoft.com/office/powerpoint/2010/main" val="89085962"/>
              </p:ext>
            </p:extLst>
          </p:nvPr>
        </p:nvGraphicFramePr>
        <p:xfrm>
          <a:off x="2778526" y="480990"/>
          <a:ext cx="6315632" cy="5896020"/>
        </p:xfrm>
        <a:graphic>
          <a:graphicData uri="http://schemas.openxmlformats.org/drawingml/2006/table">
            <a:tbl>
              <a:tblPr/>
              <a:tblGrid>
                <a:gridCol w="3879456">
                  <a:extLst>
                    <a:ext uri="{9D8B030D-6E8A-4147-A177-3AD203B41FA5}">
                      <a16:colId xmlns:a16="http://schemas.microsoft.com/office/drawing/2014/main" val="828558212"/>
                    </a:ext>
                  </a:extLst>
                </a:gridCol>
                <a:gridCol w="184249">
                  <a:extLst>
                    <a:ext uri="{9D8B030D-6E8A-4147-A177-3AD203B41FA5}">
                      <a16:colId xmlns:a16="http://schemas.microsoft.com/office/drawing/2014/main" val="609107584"/>
                    </a:ext>
                  </a:extLst>
                </a:gridCol>
                <a:gridCol w="972423">
                  <a:extLst>
                    <a:ext uri="{9D8B030D-6E8A-4147-A177-3AD203B41FA5}">
                      <a16:colId xmlns:a16="http://schemas.microsoft.com/office/drawing/2014/main" val="2675442281"/>
                    </a:ext>
                  </a:extLst>
                </a:gridCol>
                <a:gridCol w="348025">
                  <a:extLst>
                    <a:ext uri="{9D8B030D-6E8A-4147-A177-3AD203B41FA5}">
                      <a16:colId xmlns:a16="http://schemas.microsoft.com/office/drawing/2014/main" val="84971081"/>
                    </a:ext>
                  </a:extLst>
                </a:gridCol>
                <a:gridCol w="450385">
                  <a:extLst>
                    <a:ext uri="{9D8B030D-6E8A-4147-A177-3AD203B41FA5}">
                      <a16:colId xmlns:a16="http://schemas.microsoft.com/office/drawing/2014/main" val="3115929953"/>
                    </a:ext>
                  </a:extLst>
                </a:gridCol>
                <a:gridCol w="481094">
                  <a:extLst>
                    <a:ext uri="{9D8B030D-6E8A-4147-A177-3AD203B41FA5}">
                      <a16:colId xmlns:a16="http://schemas.microsoft.com/office/drawing/2014/main" val="3419447693"/>
                    </a:ext>
                  </a:extLst>
                </a:gridCol>
              </a:tblGrid>
              <a:tr h="207280">
                <a:tc>
                  <a:txBody>
                    <a:bodyPr/>
                    <a:lstStyle/>
                    <a:p>
                      <a:pPr algn="l" fontAlgn="b"/>
                      <a:r>
                        <a:rPr lang="en-US" sz="1200" b="1" i="0" u="none" strike="noStrike">
                          <a:solidFill>
                            <a:srgbClr val="000000"/>
                          </a:solidFill>
                          <a:effectLst/>
                          <a:latin typeface="Arial" panose="020B0604020202020204" pitchFamily="34" charset="0"/>
                        </a:rPr>
                        <a:t>Candidate Model Formula</a:t>
                      </a:r>
                    </a:p>
                  </a:txBody>
                  <a:tcPr marL="7677" marR="7677" marT="7677"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df</a:t>
                      </a:r>
                    </a:p>
                  </a:txBody>
                  <a:tcPr marL="7677" marR="7677" marT="7677" marB="0" anchor="b">
                    <a:lnL>
                      <a:noFill/>
                    </a:lnL>
                    <a:lnR>
                      <a:noFill/>
                    </a:lnR>
                    <a:lnT>
                      <a:noFill/>
                    </a:lnT>
                    <a:lnB>
                      <a:noFill/>
                    </a:lnB>
                  </a:tcPr>
                </a:tc>
                <a:tc>
                  <a:txBody>
                    <a:bodyPr/>
                    <a:lstStyle/>
                    <a:p>
                      <a:pPr algn="l" fontAlgn="b"/>
                      <a:r>
                        <a:rPr lang="en-US" sz="1200" b="1" i="0" u="none" strike="noStrike">
                          <a:solidFill>
                            <a:srgbClr val="000000"/>
                          </a:solidFill>
                          <a:effectLst/>
                          <a:latin typeface="Arial" panose="020B0604020202020204" pitchFamily="34" charset="0"/>
                        </a:rPr>
                        <a:t>Log-Likelihood</a:t>
                      </a:r>
                    </a:p>
                  </a:txBody>
                  <a:tcPr marL="7677" marR="7677" marT="7677" marB="0" anchor="b">
                    <a:lnL>
                      <a:noFill/>
                    </a:lnL>
                    <a:lnR>
                      <a:noFill/>
                    </a:lnR>
                    <a:lnT>
                      <a:noFill/>
                    </a:lnT>
                    <a:lnB>
                      <a:noFill/>
                    </a:lnB>
                  </a:tcPr>
                </a:tc>
                <a:tc>
                  <a:txBody>
                    <a:bodyPr/>
                    <a:lstStyle/>
                    <a:p>
                      <a:pPr algn="l" fontAlgn="b"/>
                      <a:r>
                        <a:rPr lang="en-US" sz="1200" b="1" i="0" u="none" strike="noStrike">
                          <a:solidFill>
                            <a:srgbClr val="000000"/>
                          </a:solidFill>
                          <a:effectLst/>
                          <a:latin typeface="Arial" panose="020B0604020202020204" pitchFamily="34" charset="0"/>
                        </a:rPr>
                        <a:t>AIC</a:t>
                      </a:r>
                      <a:r>
                        <a:rPr lang="en-US" sz="1200" b="1" i="0" u="none" strike="noStrike" baseline="-25000">
                          <a:solidFill>
                            <a:srgbClr val="000000"/>
                          </a:solidFill>
                          <a:effectLst/>
                          <a:latin typeface="Arial" panose="020B0604020202020204" pitchFamily="34" charset="0"/>
                        </a:rPr>
                        <a:t>c</a:t>
                      </a:r>
                      <a:endParaRPr lang="en-US" sz="1200" b="1"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l" fontAlgn="b"/>
                      <a:r>
                        <a:rPr lang="el-GR" sz="1200" b="1" i="0" u="none" strike="noStrike">
                          <a:solidFill>
                            <a:srgbClr val="000000"/>
                          </a:solidFill>
                          <a:effectLst/>
                          <a:latin typeface="Arial" panose="020B0604020202020204" pitchFamily="34" charset="0"/>
                        </a:rPr>
                        <a:t>Δ </a:t>
                      </a:r>
                      <a:r>
                        <a:rPr lang="en-US" sz="1200" b="1" i="0" u="none" strike="noStrike">
                          <a:solidFill>
                            <a:srgbClr val="000000"/>
                          </a:solidFill>
                          <a:effectLst/>
                          <a:latin typeface="Arial" panose="020B0604020202020204" pitchFamily="34" charset="0"/>
                        </a:rPr>
                        <a:t>AIC</a:t>
                      </a:r>
                      <a:r>
                        <a:rPr lang="en-US" sz="1200" b="1" i="0" u="none" strike="noStrike" baseline="-25000">
                          <a:solidFill>
                            <a:srgbClr val="000000"/>
                          </a:solidFill>
                          <a:effectLst/>
                          <a:latin typeface="Arial" panose="020B0604020202020204" pitchFamily="34" charset="0"/>
                        </a:rPr>
                        <a:t>c</a:t>
                      </a:r>
                      <a:endParaRPr lang="en-US" sz="1200" b="1"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l" fontAlgn="b"/>
                      <a:r>
                        <a:rPr lang="en-US" sz="1200" b="1" i="0" u="none" strike="noStrike">
                          <a:solidFill>
                            <a:srgbClr val="000000"/>
                          </a:solidFill>
                          <a:effectLst/>
                          <a:latin typeface="Arial" panose="020B0604020202020204" pitchFamily="34" charset="0"/>
                        </a:rPr>
                        <a:t>Weight</a:t>
                      </a:r>
                    </a:p>
                  </a:txBody>
                  <a:tcPr marL="7677" marR="7677" marT="7677" marB="0" anchor="b">
                    <a:lnL>
                      <a:noFill/>
                    </a:lnL>
                    <a:lnR>
                      <a:noFill/>
                    </a:lnR>
                    <a:lnT>
                      <a:noFill/>
                    </a:lnT>
                    <a:lnB>
                      <a:noFill/>
                    </a:lnB>
                  </a:tcPr>
                </a:tc>
                <a:extLst>
                  <a:ext uri="{0D108BD9-81ED-4DB2-BD59-A6C34878D82A}">
                    <a16:rowId xmlns:a16="http://schemas.microsoft.com/office/drawing/2014/main" val="224208891"/>
                  </a:ext>
                </a:extLst>
              </a:tr>
              <a:tr h="155076">
                <a:tc>
                  <a:txBody>
                    <a:bodyPr/>
                    <a:lstStyle/>
                    <a:p>
                      <a:pPr algn="l" fontAlgn="b"/>
                      <a:r>
                        <a:rPr lang="en-US" sz="1200" b="0" i="0" u="none" strike="noStrike">
                          <a:solidFill>
                            <a:srgbClr val="000000"/>
                          </a:solidFill>
                          <a:effectLst/>
                          <a:latin typeface="Arial" panose="020B0604020202020204" pitchFamily="34" charset="0"/>
                        </a:rPr>
                        <a:t>  -0.035*</a:t>
                      </a:r>
                      <a:r>
                        <a:rPr lang="en-US" sz="1200" b="0" i="1" u="none" strike="noStrike">
                          <a:solidFill>
                            <a:srgbClr val="000000"/>
                          </a:solidFill>
                          <a:effectLst/>
                          <a:latin typeface="Arial" panose="020B0604020202020204" pitchFamily="34" charset="0"/>
                        </a:rPr>
                        <a:t>Low Flow Pulse %</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-3.236</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16.5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0.299</a:t>
                      </a:r>
                    </a:p>
                  </a:txBody>
                  <a:tcPr marL="7677" marR="7677" marT="7677" marB="0" anchor="b">
                    <a:lnL>
                      <a:noFill/>
                    </a:lnL>
                    <a:lnR>
                      <a:noFill/>
                    </a:lnR>
                    <a:lnT>
                      <a:noFill/>
                    </a:lnT>
                    <a:lnB>
                      <a:noFill/>
                    </a:lnB>
                  </a:tcPr>
                </a:tc>
                <a:extLst>
                  <a:ext uri="{0D108BD9-81ED-4DB2-BD59-A6C34878D82A}">
                    <a16:rowId xmlns:a16="http://schemas.microsoft.com/office/drawing/2014/main" val="1624768473"/>
                  </a:ext>
                </a:extLst>
              </a:tr>
              <a:tr h="155076">
                <a:tc>
                  <a:txBody>
                    <a:bodyPr/>
                    <a:lstStyle/>
                    <a:p>
                      <a:pPr algn="l" fontAlgn="b"/>
                      <a:r>
                        <a:rPr lang="en-US" sz="1200" b="0" i="0" u="none" strike="noStrike">
                          <a:solidFill>
                            <a:srgbClr val="000000"/>
                          </a:solidFill>
                          <a:effectLst/>
                          <a:latin typeface="Arial" panose="020B0604020202020204" pitchFamily="34" charset="0"/>
                        </a:rPr>
                        <a:t>Random Effects</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-5.886</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17.5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1.01</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0.18</a:t>
                      </a:r>
                    </a:p>
                  </a:txBody>
                  <a:tcPr marL="7677" marR="7677" marT="7677" marB="0" anchor="b">
                    <a:lnL>
                      <a:noFill/>
                    </a:lnL>
                    <a:lnR>
                      <a:noFill/>
                    </a:lnR>
                    <a:lnT>
                      <a:noFill/>
                    </a:lnT>
                    <a:lnB>
                      <a:noFill/>
                    </a:lnB>
                  </a:tcPr>
                </a:tc>
                <a:extLst>
                  <a:ext uri="{0D108BD9-81ED-4DB2-BD59-A6C34878D82A}">
                    <a16:rowId xmlns:a16="http://schemas.microsoft.com/office/drawing/2014/main" val="79403805"/>
                  </a:ext>
                </a:extLst>
              </a:tr>
              <a:tr h="199603">
                <a:tc>
                  <a:txBody>
                    <a:bodyPr/>
                    <a:lstStyle/>
                    <a:p>
                      <a:pPr algn="l" fontAlgn="b"/>
                      <a:r>
                        <a:rPr lang="en-US" sz="1200" b="0" i="0" u="none" strike="noStrike">
                          <a:solidFill>
                            <a:srgbClr val="000000"/>
                          </a:solidFill>
                          <a:effectLst/>
                          <a:latin typeface="Arial" panose="020B0604020202020204" pitchFamily="34" charset="0"/>
                        </a:rPr>
                        <a:t>  -0.054*</a:t>
                      </a:r>
                      <a:r>
                        <a:rPr lang="en-US" sz="1200" b="0" i="1" u="none" strike="noStrike">
                          <a:solidFill>
                            <a:srgbClr val="000000"/>
                          </a:solidFill>
                          <a:effectLst/>
                          <a:latin typeface="Arial" panose="020B0604020202020204" pitchFamily="34" charset="0"/>
                        </a:rPr>
                        <a:t>Low Flow Pulse %</a:t>
                      </a:r>
                      <a:r>
                        <a:rPr lang="en-US" sz="1200" b="0" i="0" u="none" strike="noStrike">
                          <a:solidFill>
                            <a:srgbClr val="000000"/>
                          </a:solidFill>
                          <a:effectLst/>
                          <a:latin typeface="Arial" panose="020B0604020202020204" pitchFamily="34" charset="0"/>
                        </a:rPr>
                        <a:t> + 4.133*</a:t>
                      </a:r>
                      <a:r>
                        <a:rPr lang="en-US" sz="1200" b="0" i="1" u="none" strike="noStrike">
                          <a:solidFill>
                            <a:srgbClr val="000000"/>
                          </a:solidFill>
                          <a:effectLst/>
                          <a:latin typeface="Arial" panose="020B0604020202020204" pitchFamily="34" charset="0"/>
                        </a:rPr>
                        <a:t>NH</a:t>
                      </a:r>
                      <a:r>
                        <a:rPr lang="en-US" sz="1200" b="0" i="1" u="none" strike="noStrike" baseline="-25000">
                          <a:solidFill>
                            <a:srgbClr val="000000"/>
                          </a:solidFill>
                          <a:effectLst/>
                          <a:latin typeface="Arial" panose="020B0604020202020204" pitchFamily="34" charset="0"/>
                        </a:rPr>
                        <a:t>4</a:t>
                      </a:r>
                      <a:r>
                        <a:rPr lang="en-US" sz="1200" b="0" i="1" u="none" strike="noStrike" baseline="30000">
                          <a:solidFill>
                            <a:srgbClr val="000000"/>
                          </a:solidFill>
                          <a:effectLst/>
                          <a:latin typeface="Arial" panose="020B0604020202020204" pitchFamily="34" charset="0"/>
                        </a:rPr>
                        <a:t>+</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-0.967</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17.9</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1.46</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0.144</a:t>
                      </a:r>
                    </a:p>
                  </a:txBody>
                  <a:tcPr marL="7677" marR="7677" marT="7677" marB="0" anchor="b">
                    <a:lnL>
                      <a:noFill/>
                    </a:lnL>
                    <a:lnR>
                      <a:noFill/>
                    </a:lnR>
                    <a:lnT>
                      <a:noFill/>
                    </a:lnT>
                    <a:lnB>
                      <a:noFill/>
                    </a:lnB>
                  </a:tcPr>
                </a:tc>
                <a:extLst>
                  <a:ext uri="{0D108BD9-81ED-4DB2-BD59-A6C34878D82A}">
                    <a16:rowId xmlns:a16="http://schemas.microsoft.com/office/drawing/2014/main" val="2512508938"/>
                  </a:ext>
                </a:extLst>
              </a:tr>
              <a:tr h="155076">
                <a:tc>
                  <a:txBody>
                    <a:bodyPr/>
                    <a:lstStyle/>
                    <a:p>
                      <a:pPr algn="l" fontAlgn="b"/>
                      <a:r>
                        <a:rPr lang="en-US" sz="1200" b="0" i="0" u="none" strike="noStrike">
                          <a:solidFill>
                            <a:srgbClr val="000000"/>
                          </a:solidFill>
                          <a:effectLst/>
                          <a:latin typeface="Arial" panose="020B0604020202020204" pitchFamily="34" charset="0"/>
                        </a:rPr>
                        <a:t>  -0.054*</a:t>
                      </a:r>
                      <a:r>
                        <a:rPr lang="en-US" sz="1200" b="0" i="1" u="none" strike="noStrike">
                          <a:solidFill>
                            <a:srgbClr val="000000"/>
                          </a:solidFill>
                          <a:effectLst/>
                          <a:latin typeface="Arial" panose="020B0604020202020204" pitchFamily="34" charset="0"/>
                        </a:rPr>
                        <a:t>Rosgen Index</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-4.968</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19.9</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3.46</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0.053</a:t>
                      </a:r>
                    </a:p>
                  </a:txBody>
                  <a:tcPr marL="7677" marR="7677" marT="7677" marB="0" anchor="b">
                    <a:lnL>
                      <a:noFill/>
                    </a:lnL>
                    <a:lnR>
                      <a:noFill/>
                    </a:lnR>
                    <a:lnT>
                      <a:noFill/>
                    </a:lnT>
                    <a:lnB>
                      <a:noFill/>
                    </a:lnB>
                  </a:tcPr>
                </a:tc>
                <a:extLst>
                  <a:ext uri="{0D108BD9-81ED-4DB2-BD59-A6C34878D82A}">
                    <a16:rowId xmlns:a16="http://schemas.microsoft.com/office/drawing/2014/main" val="412212598"/>
                  </a:ext>
                </a:extLst>
              </a:tr>
              <a:tr h="155076">
                <a:tc>
                  <a:txBody>
                    <a:bodyPr/>
                    <a:lstStyle/>
                    <a:p>
                      <a:pPr algn="l" fontAlgn="b"/>
                      <a:r>
                        <a:rPr lang="en-US" sz="1200" b="0" i="0" u="none" strike="noStrike">
                          <a:solidFill>
                            <a:srgbClr val="000000"/>
                          </a:solidFill>
                          <a:effectLst/>
                          <a:latin typeface="Arial" panose="020B0604020202020204" pitchFamily="34" charset="0"/>
                        </a:rPr>
                        <a:t>  -0.134*</a:t>
                      </a:r>
                      <a:r>
                        <a:rPr lang="en-US" sz="1200" b="0" i="1" u="none" strike="noStrike">
                          <a:solidFill>
                            <a:srgbClr val="000000"/>
                          </a:solidFill>
                          <a:effectLst/>
                          <a:latin typeface="Arial" panose="020B0604020202020204" pitchFamily="34" charset="0"/>
                        </a:rPr>
                        <a:t>Conductivity</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-5.409</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20.8</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4.34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0.034</a:t>
                      </a:r>
                    </a:p>
                  </a:txBody>
                  <a:tcPr marL="7677" marR="7677" marT="7677" marB="0" anchor="b">
                    <a:lnL>
                      <a:noFill/>
                    </a:lnL>
                    <a:lnR>
                      <a:noFill/>
                    </a:lnR>
                    <a:lnT>
                      <a:noFill/>
                    </a:lnT>
                    <a:lnB>
                      <a:noFill/>
                    </a:lnB>
                  </a:tcPr>
                </a:tc>
                <a:extLst>
                  <a:ext uri="{0D108BD9-81ED-4DB2-BD59-A6C34878D82A}">
                    <a16:rowId xmlns:a16="http://schemas.microsoft.com/office/drawing/2014/main" val="3359816487"/>
                  </a:ext>
                </a:extLst>
              </a:tr>
              <a:tr h="155076">
                <a:tc>
                  <a:txBody>
                    <a:bodyPr/>
                    <a:lstStyle/>
                    <a:p>
                      <a:pPr algn="l" fontAlgn="b"/>
                      <a:r>
                        <a:rPr lang="en-US" sz="1200" b="0" i="0" u="none" strike="noStrike">
                          <a:solidFill>
                            <a:srgbClr val="000000"/>
                          </a:solidFill>
                          <a:effectLst/>
                          <a:latin typeface="Arial" panose="020B0604020202020204" pitchFamily="34" charset="0"/>
                        </a:rPr>
                        <a:t>  + 0.623*</a:t>
                      </a:r>
                      <a:r>
                        <a:rPr lang="en-US" sz="1200" b="0" i="1" u="none" strike="noStrike">
                          <a:solidFill>
                            <a:srgbClr val="000000"/>
                          </a:solidFill>
                          <a:effectLst/>
                          <a:latin typeface="Arial" panose="020B0604020202020204" pitchFamily="34" charset="0"/>
                        </a:rPr>
                        <a:t>Flash Index</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-5.495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21</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4.52</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0.031</a:t>
                      </a:r>
                    </a:p>
                  </a:txBody>
                  <a:tcPr marL="7677" marR="7677" marT="7677" marB="0" anchor="b">
                    <a:lnL>
                      <a:noFill/>
                    </a:lnL>
                    <a:lnR>
                      <a:noFill/>
                    </a:lnR>
                    <a:lnT>
                      <a:noFill/>
                    </a:lnT>
                    <a:lnB>
                      <a:noFill/>
                    </a:lnB>
                  </a:tcPr>
                </a:tc>
                <a:extLst>
                  <a:ext uri="{0D108BD9-81ED-4DB2-BD59-A6C34878D82A}">
                    <a16:rowId xmlns:a16="http://schemas.microsoft.com/office/drawing/2014/main" val="4027521570"/>
                  </a:ext>
                </a:extLst>
              </a:tr>
              <a:tr h="155076">
                <a:tc>
                  <a:txBody>
                    <a:bodyPr/>
                    <a:lstStyle/>
                    <a:p>
                      <a:pPr algn="l" fontAlgn="b"/>
                      <a:r>
                        <a:rPr lang="en-US" sz="1200" b="0" i="0" u="none" strike="noStrike">
                          <a:solidFill>
                            <a:srgbClr val="000000"/>
                          </a:solidFill>
                          <a:effectLst/>
                          <a:latin typeface="Arial" panose="020B0604020202020204" pitchFamily="34" charset="0"/>
                        </a:rPr>
                        <a:t>  + 0.004*</a:t>
                      </a:r>
                      <a:r>
                        <a:rPr lang="en-US" sz="1200" b="0" i="1" u="none" strike="noStrike">
                          <a:solidFill>
                            <a:srgbClr val="000000"/>
                          </a:solidFill>
                          <a:effectLst/>
                          <a:latin typeface="Arial" panose="020B0604020202020204" pitchFamily="34" charset="0"/>
                        </a:rPr>
                        <a:t>Canopy</a:t>
                      </a:r>
                      <a:r>
                        <a:rPr lang="en-US" sz="1200" b="0" i="0" u="none" strike="noStrike">
                          <a:solidFill>
                            <a:srgbClr val="000000"/>
                          </a:solidFill>
                          <a:effectLst/>
                          <a:latin typeface="Arial" panose="020B0604020202020204" pitchFamily="34" charset="0"/>
                        </a:rPr>
                        <a:t> -0.04203*</a:t>
                      </a:r>
                      <a:r>
                        <a:rPr lang="en-US" sz="1200" b="0" i="1" u="none" strike="noStrike">
                          <a:solidFill>
                            <a:srgbClr val="000000"/>
                          </a:solidFill>
                          <a:effectLst/>
                          <a:latin typeface="Arial" panose="020B0604020202020204" pitchFamily="34" charset="0"/>
                        </a:rPr>
                        <a:t>Low Flow Pulse %</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-2.524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21</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4.58</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0.03</a:t>
                      </a:r>
                    </a:p>
                  </a:txBody>
                  <a:tcPr marL="7677" marR="7677" marT="7677" marB="0" anchor="b">
                    <a:lnL>
                      <a:noFill/>
                    </a:lnL>
                    <a:lnR>
                      <a:noFill/>
                    </a:lnR>
                    <a:lnT>
                      <a:noFill/>
                    </a:lnT>
                    <a:lnB>
                      <a:noFill/>
                    </a:lnB>
                  </a:tcPr>
                </a:tc>
                <a:extLst>
                  <a:ext uri="{0D108BD9-81ED-4DB2-BD59-A6C34878D82A}">
                    <a16:rowId xmlns:a16="http://schemas.microsoft.com/office/drawing/2014/main" val="2493305238"/>
                  </a:ext>
                </a:extLst>
              </a:tr>
              <a:tr h="155076">
                <a:tc>
                  <a:txBody>
                    <a:bodyPr/>
                    <a:lstStyle/>
                    <a:p>
                      <a:pPr algn="l" fontAlgn="b"/>
                      <a:r>
                        <a:rPr lang="en-US" sz="1200" b="0" i="0" u="none" strike="noStrike">
                          <a:solidFill>
                            <a:srgbClr val="000000"/>
                          </a:solidFill>
                          <a:effectLst/>
                          <a:latin typeface="Arial" panose="020B0604020202020204" pitchFamily="34" charset="0"/>
                        </a:rPr>
                        <a:t>  -0.032*</a:t>
                      </a:r>
                      <a:r>
                        <a:rPr lang="en-US" sz="1200" b="0" i="1" u="none" strike="noStrike">
                          <a:solidFill>
                            <a:srgbClr val="000000"/>
                          </a:solidFill>
                          <a:effectLst/>
                          <a:latin typeface="Arial" panose="020B0604020202020204" pitchFamily="34" charset="0"/>
                        </a:rPr>
                        <a:t>Low Flow Pulse %</a:t>
                      </a:r>
                      <a:r>
                        <a:rPr lang="en-US" sz="1200" b="0" i="0" u="none" strike="noStrike">
                          <a:solidFill>
                            <a:srgbClr val="000000"/>
                          </a:solidFill>
                          <a:effectLst/>
                          <a:latin typeface="Arial" panose="020B0604020202020204" pitchFamily="34" charset="0"/>
                        </a:rPr>
                        <a:t> -0.038*</a:t>
                      </a:r>
                      <a:r>
                        <a:rPr lang="en-US" sz="1200" b="0" i="1" u="none" strike="noStrike">
                          <a:solidFill>
                            <a:srgbClr val="000000"/>
                          </a:solidFill>
                          <a:effectLst/>
                          <a:latin typeface="Arial" panose="020B0604020202020204" pitchFamily="34" charset="0"/>
                        </a:rPr>
                        <a:t>Rosgen Index</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-2.538</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21.1</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4.6</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0.03</a:t>
                      </a:r>
                    </a:p>
                  </a:txBody>
                  <a:tcPr marL="7677" marR="7677" marT="7677" marB="0" anchor="b">
                    <a:lnL>
                      <a:noFill/>
                    </a:lnL>
                    <a:lnR>
                      <a:noFill/>
                    </a:lnR>
                    <a:lnT>
                      <a:noFill/>
                    </a:lnT>
                    <a:lnB>
                      <a:noFill/>
                    </a:lnB>
                  </a:tcPr>
                </a:tc>
                <a:extLst>
                  <a:ext uri="{0D108BD9-81ED-4DB2-BD59-A6C34878D82A}">
                    <a16:rowId xmlns:a16="http://schemas.microsoft.com/office/drawing/2014/main" val="1688178538"/>
                  </a:ext>
                </a:extLst>
              </a:tr>
              <a:tr h="155076">
                <a:tc>
                  <a:txBody>
                    <a:bodyPr/>
                    <a:lstStyle/>
                    <a:p>
                      <a:pPr algn="l" fontAlgn="b"/>
                      <a:r>
                        <a:rPr lang="en-US" sz="1200" b="0" i="0" u="none" strike="noStrike">
                          <a:solidFill>
                            <a:srgbClr val="000000"/>
                          </a:solidFill>
                          <a:effectLst/>
                          <a:latin typeface="Arial" panose="020B0604020202020204" pitchFamily="34" charset="0"/>
                        </a:rPr>
                        <a:t>  -0.005*</a:t>
                      </a:r>
                      <a:r>
                        <a:rPr lang="en-US" sz="1200" b="0" i="1" u="none" strike="noStrike">
                          <a:solidFill>
                            <a:srgbClr val="000000"/>
                          </a:solidFill>
                          <a:effectLst/>
                          <a:latin typeface="Arial" panose="020B0604020202020204" pitchFamily="34" charset="0"/>
                        </a:rPr>
                        <a:t>Precipitation</a:t>
                      </a:r>
                      <a:r>
                        <a:rPr lang="en-US" sz="1200" b="0" i="0" u="none" strike="noStrike">
                          <a:solidFill>
                            <a:srgbClr val="000000"/>
                          </a:solidFill>
                          <a:effectLst/>
                          <a:latin typeface="Arial" panose="020B0604020202020204" pitchFamily="34" charset="0"/>
                        </a:rPr>
                        <a:t> -0.037*</a:t>
                      </a:r>
                      <a:r>
                        <a:rPr lang="en-US" sz="1200" b="0" i="1" u="none" strike="noStrike">
                          <a:solidFill>
                            <a:srgbClr val="000000"/>
                          </a:solidFill>
                          <a:effectLst/>
                          <a:latin typeface="Arial" panose="020B0604020202020204" pitchFamily="34" charset="0"/>
                        </a:rPr>
                        <a:t>Low Flow Pulse %</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-2.733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21.5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4.99</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0.025</a:t>
                      </a:r>
                    </a:p>
                  </a:txBody>
                  <a:tcPr marL="7677" marR="7677" marT="7677" marB="0" anchor="b">
                    <a:lnL>
                      <a:noFill/>
                    </a:lnL>
                    <a:lnR>
                      <a:noFill/>
                    </a:lnR>
                    <a:lnT>
                      <a:noFill/>
                    </a:lnT>
                    <a:lnB>
                      <a:noFill/>
                    </a:lnB>
                  </a:tcPr>
                </a:tc>
                <a:extLst>
                  <a:ext uri="{0D108BD9-81ED-4DB2-BD59-A6C34878D82A}">
                    <a16:rowId xmlns:a16="http://schemas.microsoft.com/office/drawing/2014/main" val="2800952780"/>
                  </a:ext>
                </a:extLst>
              </a:tr>
              <a:tr h="155076">
                <a:tc>
                  <a:txBody>
                    <a:bodyPr/>
                    <a:lstStyle/>
                    <a:p>
                      <a:pPr algn="l" fontAlgn="b"/>
                      <a:r>
                        <a:rPr lang="en-US" sz="1200" b="0" i="0" u="none" strike="noStrike">
                          <a:solidFill>
                            <a:srgbClr val="000000"/>
                          </a:solidFill>
                          <a:effectLst/>
                          <a:latin typeface="Arial" panose="020B0604020202020204" pitchFamily="34" charset="0"/>
                        </a:rPr>
                        <a:t>  -0.003*</a:t>
                      </a:r>
                      <a:r>
                        <a:rPr lang="en-US" sz="1200" b="0" i="1" u="none" strike="noStrike">
                          <a:solidFill>
                            <a:srgbClr val="000000"/>
                          </a:solidFill>
                          <a:effectLst/>
                          <a:latin typeface="Arial" panose="020B0604020202020204" pitchFamily="34" charset="0"/>
                        </a:rPr>
                        <a:t>Precipitation</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-5.799</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21.6</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5.12</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0.023</a:t>
                      </a:r>
                    </a:p>
                  </a:txBody>
                  <a:tcPr marL="7677" marR="7677" marT="7677" marB="0" anchor="b">
                    <a:lnL>
                      <a:noFill/>
                    </a:lnL>
                    <a:lnR>
                      <a:noFill/>
                    </a:lnR>
                    <a:lnT>
                      <a:noFill/>
                    </a:lnT>
                    <a:lnB>
                      <a:noFill/>
                    </a:lnB>
                  </a:tcPr>
                </a:tc>
                <a:extLst>
                  <a:ext uri="{0D108BD9-81ED-4DB2-BD59-A6C34878D82A}">
                    <a16:rowId xmlns:a16="http://schemas.microsoft.com/office/drawing/2014/main" val="2235142144"/>
                  </a:ext>
                </a:extLst>
              </a:tr>
              <a:tr h="155076">
                <a:tc>
                  <a:txBody>
                    <a:bodyPr/>
                    <a:lstStyle/>
                    <a:p>
                      <a:pPr algn="l" fontAlgn="b"/>
                      <a:r>
                        <a:rPr lang="en-US" sz="1200" b="0" i="0" u="none" strike="noStrike">
                          <a:solidFill>
                            <a:srgbClr val="000000"/>
                          </a:solidFill>
                          <a:effectLst/>
                          <a:latin typeface="Arial" panose="020B0604020202020204" pitchFamily="34" charset="0"/>
                        </a:rPr>
                        <a:t>  -0.000*</a:t>
                      </a:r>
                      <a:r>
                        <a:rPr lang="en-US" sz="1200" b="0" i="1" u="none" strike="noStrike">
                          <a:solidFill>
                            <a:srgbClr val="000000"/>
                          </a:solidFill>
                          <a:effectLst/>
                          <a:latin typeface="Arial" panose="020B0604020202020204" pitchFamily="34" charset="0"/>
                        </a:rPr>
                        <a:t>Canopy</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-5.885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21.8</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0.021</a:t>
                      </a:r>
                    </a:p>
                  </a:txBody>
                  <a:tcPr marL="7677" marR="7677" marT="7677" marB="0" anchor="b">
                    <a:lnL>
                      <a:noFill/>
                    </a:lnL>
                    <a:lnR>
                      <a:noFill/>
                    </a:lnR>
                    <a:lnT>
                      <a:noFill/>
                    </a:lnT>
                    <a:lnB>
                      <a:noFill/>
                    </a:lnB>
                  </a:tcPr>
                </a:tc>
                <a:extLst>
                  <a:ext uri="{0D108BD9-81ED-4DB2-BD59-A6C34878D82A}">
                    <a16:rowId xmlns:a16="http://schemas.microsoft.com/office/drawing/2014/main" val="519285794"/>
                  </a:ext>
                </a:extLst>
              </a:tr>
              <a:tr h="199603">
                <a:tc>
                  <a:txBody>
                    <a:bodyPr/>
                    <a:lstStyle/>
                    <a:p>
                      <a:pPr algn="l" fontAlgn="b"/>
                      <a:r>
                        <a:rPr lang="en-US" sz="1200" b="0" i="0" u="none" strike="noStrike">
                          <a:solidFill>
                            <a:srgbClr val="000000"/>
                          </a:solidFill>
                          <a:effectLst/>
                          <a:latin typeface="Arial" panose="020B0604020202020204" pitchFamily="34" charset="0"/>
                        </a:rPr>
                        <a:t>  -0.065*</a:t>
                      </a:r>
                      <a:r>
                        <a:rPr lang="en-US" sz="1200" b="0" i="1" u="none" strike="noStrike">
                          <a:solidFill>
                            <a:srgbClr val="000000"/>
                          </a:solidFill>
                          <a:effectLst/>
                          <a:latin typeface="Arial" panose="020B0604020202020204" pitchFamily="34" charset="0"/>
                        </a:rPr>
                        <a:t>NH</a:t>
                      </a:r>
                      <a:r>
                        <a:rPr lang="en-US" sz="1200" b="0" i="1" u="none" strike="noStrike" baseline="-25000">
                          <a:solidFill>
                            <a:srgbClr val="000000"/>
                          </a:solidFill>
                          <a:effectLst/>
                          <a:latin typeface="Arial" panose="020B0604020202020204" pitchFamily="34" charset="0"/>
                        </a:rPr>
                        <a:t>4</a:t>
                      </a:r>
                      <a:r>
                        <a:rPr lang="en-US" sz="1200" b="0" i="1" u="none" strike="noStrike" baseline="30000">
                          <a:solidFill>
                            <a:srgbClr val="000000"/>
                          </a:solidFill>
                          <a:effectLst/>
                          <a:latin typeface="Arial" panose="020B0604020202020204" pitchFamily="34" charset="0"/>
                        </a:rPr>
                        <a:t>+</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-5.886</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21.8</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0.021</a:t>
                      </a:r>
                    </a:p>
                  </a:txBody>
                  <a:tcPr marL="7677" marR="7677" marT="7677" marB="0" anchor="b">
                    <a:lnL>
                      <a:noFill/>
                    </a:lnL>
                    <a:lnR>
                      <a:noFill/>
                    </a:lnR>
                    <a:lnT>
                      <a:noFill/>
                    </a:lnT>
                    <a:lnB>
                      <a:noFill/>
                    </a:lnB>
                  </a:tcPr>
                </a:tc>
                <a:extLst>
                  <a:ext uri="{0D108BD9-81ED-4DB2-BD59-A6C34878D82A}">
                    <a16:rowId xmlns:a16="http://schemas.microsoft.com/office/drawing/2014/main" val="47652920"/>
                  </a:ext>
                </a:extLst>
              </a:tr>
              <a:tr h="155076">
                <a:tc>
                  <a:txBody>
                    <a:bodyPr/>
                    <a:lstStyle/>
                    <a:p>
                      <a:pPr algn="l" fontAlgn="b"/>
                      <a:r>
                        <a:rPr lang="en-US" sz="1200" b="0" i="0" u="none" strike="noStrike">
                          <a:solidFill>
                            <a:srgbClr val="000000"/>
                          </a:solidFill>
                          <a:effectLst/>
                          <a:latin typeface="Arial" panose="020B0604020202020204" pitchFamily="34" charset="0"/>
                        </a:rPr>
                        <a:t>  -0.022*</a:t>
                      </a:r>
                      <a:r>
                        <a:rPr lang="en-US" sz="1200" b="0" i="1" u="none" strike="noStrike">
                          <a:solidFill>
                            <a:srgbClr val="000000"/>
                          </a:solidFill>
                          <a:effectLst/>
                          <a:latin typeface="Arial" panose="020B0604020202020204" pitchFamily="34" charset="0"/>
                        </a:rPr>
                        <a:t>Precipitation</a:t>
                      </a:r>
                      <a:r>
                        <a:rPr lang="en-US" sz="1200" b="0" i="0" u="none" strike="noStrike">
                          <a:solidFill>
                            <a:srgbClr val="000000"/>
                          </a:solidFill>
                          <a:effectLst/>
                          <a:latin typeface="Arial" panose="020B0604020202020204" pitchFamily="34" charset="0"/>
                        </a:rPr>
                        <a:t> -0.468*</a:t>
                      </a:r>
                      <a:r>
                        <a:rPr lang="en-US" sz="1200" b="0" i="1" u="none" strike="noStrike">
                          <a:solidFill>
                            <a:srgbClr val="000000"/>
                          </a:solidFill>
                          <a:effectLst/>
                          <a:latin typeface="Arial" panose="020B0604020202020204" pitchFamily="34" charset="0"/>
                        </a:rPr>
                        <a:t>Conductivity</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-2.945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21.9</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5.42</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a:t>
                      </a:r>
                    </a:p>
                  </a:txBody>
                  <a:tcPr marL="7677" marR="7677" marT="7677" marB="0" anchor="b">
                    <a:lnL>
                      <a:noFill/>
                    </a:lnL>
                    <a:lnR>
                      <a:noFill/>
                    </a:lnR>
                    <a:lnT>
                      <a:noFill/>
                    </a:lnT>
                    <a:lnB>
                      <a:noFill/>
                    </a:lnB>
                  </a:tcPr>
                </a:tc>
                <a:extLst>
                  <a:ext uri="{0D108BD9-81ED-4DB2-BD59-A6C34878D82A}">
                    <a16:rowId xmlns:a16="http://schemas.microsoft.com/office/drawing/2014/main" val="282558639"/>
                  </a:ext>
                </a:extLst>
              </a:tr>
              <a:tr h="155076">
                <a:tc>
                  <a:txBody>
                    <a:bodyPr/>
                    <a:lstStyle/>
                    <a:p>
                      <a:pPr algn="l" fontAlgn="b"/>
                      <a:r>
                        <a:rPr lang="en-US" sz="1200" b="0" i="0" u="none" strike="noStrike">
                          <a:solidFill>
                            <a:srgbClr val="000000"/>
                          </a:solidFill>
                          <a:effectLst/>
                          <a:latin typeface="Arial" panose="020B0604020202020204" pitchFamily="34" charset="0"/>
                        </a:rPr>
                        <a:t>  -0.033*</a:t>
                      </a:r>
                      <a:r>
                        <a:rPr lang="en-US" sz="1200" b="0" i="1" u="none" strike="noStrike">
                          <a:solidFill>
                            <a:srgbClr val="000000"/>
                          </a:solidFill>
                          <a:effectLst/>
                          <a:latin typeface="Arial" panose="020B0604020202020204" pitchFamily="34" charset="0"/>
                        </a:rPr>
                        <a:t>Low Flow Pulse %</a:t>
                      </a:r>
                      <a:r>
                        <a:rPr lang="en-US" sz="1200" b="0" i="0" u="none" strike="noStrike">
                          <a:solidFill>
                            <a:srgbClr val="000000"/>
                          </a:solidFill>
                          <a:effectLst/>
                          <a:latin typeface="Arial" panose="020B0604020202020204" pitchFamily="34" charset="0"/>
                        </a:rPr>
                        <a:t> -0.058*</a:t>
                      </a:r>
                      <a:r>
                        <a:rPr lang="en-US" sz="1200" b="0" i="1" u="none" strike="noStrike">
                          <a:solidFill>
                            <a:srgbClr val="000000"/>
                          </a:solidFill>
                          <a:effectLst/>
                          <a:latin typeface="Arial" panose="020B0604020202020204" pitchFamily="34" charset="0"/>
                        </a:rPr>
                        <a:t>Conductivity</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-3.103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22.2</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5.73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0.017</a:t>
                      </a:r>
                    </a:p>
                  </a:txBody>
                  <a:tcPr marL="7677" marR="7677" marT="7677" marB="0" anchor="b">
                    <a:lnL>
                      <a:noFill/>
                    </a:lnL>
                    <a:lnR>
                      <a:noFill/>
                    </a:lnR>
                    <a:lnT>
                      <a:noFill/>
                    </a:lnT>
                    <a:lnB>
                      <a:noFill/>
                    </a:lnB>
                  </a:tcPr>
                </a:tc>
                <a:extLst>
                  <a:ext uri="{0D108BD9-81ED-4DB2-BD59-A6C34878D82A}">
                    <a16:rowId xmlns:a16="http://schemas.microsoft.com/office/drawing/2014/main" val="1660981437"/>
                  </a:ext>
                </a:extLst>
              </a:tr>
              <a:tr h="155076">
                <a:tc>
                  <a:txBody>
                    <a:bodyPr/>
                    <a:lstStyle/>
                    <a:p>
                      <a:pPr algn="l" fontAlgn="b"/>
                      <a:r>
                        <a:rPr lang="en-US" sz="1200" b="0" i="0" u="none" strike="noStrike">
                          <a:solidFill>
                            <a:srgbClr val="000000"/>
                          </a:solidFill>
                          <a:effectLst/>
                          <a:latin typeface="Arial" panose="020B0604020202020204" pitchFamily="34" charset="0"/>
                        </a:rPr>
                        <a:t>  + 0.190*</a:t>
                      </a:r>
                      <a:r>
                        <a:rPr lang="en-US" sz="1200" b="0" i="1" u="none" strike="noStrike">
                          <a:solidFill>
                            <a:srgbClr val="000000"/>
                          </a:solidFill>
                          <a:effectLst/>
                          <a:latin typeface="Arial" panose="020B0604020202020204" pitchFamily="34" charset="0"/>
                        </a:rPr>
                        <a:t>Flash Index</a:t>
                      </a:r>
                      <a:r>
                        <a:rPr lang="en-US" sz="1200" b="0" i="0" u="none" strike="noStrike">
                          <a:solidFill>
                            <a:srgbClr val="000000"/>
                          </a:solidFill>
                          <a:effectLst/>
                          <a:latin typeface="Arial" panose="020B0604020202020204" pitchFamily="34" charset="0"/>
                        </a:rPr>
                        <a:t> -0.034*</a:t>
                      </a:r>
                      <a:r>
                        <a:rPr lang="en-US" sz="1200" b="0" i="1" u="none" strike="noStrike">
                          <a:solidFill>
                            <a:srgbClr val="000000"/>
                          </a:solidFill>
                          <a:effectLst/>
                          <a:latin typeface="Arial" panose="020B0604020202020204" pitchFamily="34" charset="0"/>
                        </a:rPr>
                        <a:t>Low Flow Pulse %</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-3.182</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22.4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5.89</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0.016</a:t>
                      </a:r>
                    </a:p>
                  </a:txBody>
                  <a:tcPr marL="7677" marR="7677" marT="7677" marB="0" anchor="b">
                    <a:lnL>
                      <a:noFill/>
                    </a:lnL>
                    <a:lnR>
                      <a:noFill/>
                    </a:lnR>
                    <a:lnT>
                      <a:noFill/>
                    </a:lnT>
                    <a:lnB>
                      <a:noFill/>
                    </a:lnB>
                  </a:tcPr>
                </a:tc>
                <a:extLst>
                  <a:ext uri="{0D108BD9-81ED-4DB2-BD59-A6C34878D82A}">
                    <a16:rowId xmlns:a16="http://schemas.microsoft.com/office/drawing/2014/main" val="430810440"/>
                  </a:ext>
                </a:extLst>
              </a:tr>
              <a:tr h="155076">
                <a:tc>
                  <a:txBody>
                    <a:bodyPr/>
                    <a:lstStyle/>
                    <a:p>
                      <a:pPr algn="l" fontAlgn="b"/>
                      <a:r>
                        <a:rPr lang="en-US" sz="1200" b="0" i="0" u="none" strike="noStrike">
                          <a:solidFill>
                            <a:srgbClr val="000000"/>
                          </a:solidFill>
                          <a:effectLst/>
                          <a:latin typeface="Arial" panose="020B0604020202020204" pitchFamily="34" charset="0"/>
                        </a:rPr>
                        <a:t>  -0.020*</a:t>
                      </a:r>
                      <a:r>
                        <a:rPr lang="en-US" sz="1200" b="0" i="1" u="none" strike="noStrike">
                          <a:solidFill>
                            <a:srgbClr val="000000"/>
                          </a:solidFill>
                          <a:effectLst/>
                          <a:latin typeface="Arial" panose="020B0604020202020204" pitchFamily="34" charset="0"/>
                        </a:rPr>
                        <a:t>Precipitation</a:t>
                      </a:r>
                      <a:r>
                        <a:rPr lang="en-US" sz="1200" b="0" i="0" u="none" strike="noStrike">
                          <a:solidFill>
                            <a:srgbClr val="000000"/>
                          </a:solidFill>
                          <a:effectLst/>
                          <a:latin typeface="Arial" panose="020B0604020202020204" pitchFamily="34" charset="0"/>
                        </a:rPr>
                        <a:t> -0.030*</a:t>
                      </a:r>
                      <a:r>
                        <a:rPr lang="en-US" sz="1200" b="0" i="1" u="none" strike="noStrike">
                          <a:solidFill>
                            <a:srgbClr val="000000"/>
                          </a:solidFill>
                          <a:effectLst/>
                          <a:latin typeface="Arial" panose="020B0604020202020204" pitchFamily="34" charset="0"/>
                        </a:rPr>
                        <a:t>Low Flow Pulse %</a:t>
                      </a:r>
                      <a:r>
                        <a:rPr lang="en-US" sz="1200" b="0" i="0" u="none" strike="noStrike">
                          <a:solidFill>
                            <a:srgbClr val="000000"/>
                          </a:solidFill>
                          <a:effectLst/>
                          <a:latin typeface="Arial" panose="020B0604020202020204" pitchFamily="34" charset="0"/>
                        </a:rPr>
                        <a:t> -0.368*</a:t>
                      </a:r>
                      <a:r>
                        <a:rPr lang="en-US" sz="1200" b="0" i="1" u="none" strike="noStrike">
                          <a:solidFill>
                            <a:srgbClr val="000000"/>
                          </a:solidFill>
                          <a:effectLst/>
                          <a:latin typeface="Arial" panose="020B0604020202020204" pitchFamily="34" charset="0"/>
                        </a:rPr>
                        <a:t>Conductivity</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0.367</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24.3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7.79</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0.006</a:t>
                      </a:r>
                    </a:p>
                  </a:txBody>
                  <a:tcPr marL="7677" marR="7677" marT="7677" marB="0" anchor="b">
                    <a:lnL>
                      <a:noFill/>
                    </a:lnL>
                    <a:lnR>
                      <a:noFill/>
                    </a:lnR>
                    <a:lnT>
                      <a:noFill/>
                    </a:lnT>
                    <a:lnB>
                      <a:noFill/>
                    </a:lnB>
                  </a:tcPr>
                </a:tc>
                <a:extLst>
                  <a:ext uri="{0D108BD9-81ED-4DB2-BD59-A6C34878D82A}">
                    <a16:rowId xmlns:a16="http://schemas.microsoft.com/office/drawing/2014/main" val="338406998"/>
                  </a:ext>
                </a:extLst>
              </a:tr>
              <a:tr h="155076">
                <a:tc>
                  <a:txBody>
                    <a:bodyPr/>
                    <a:lstStyle/>
                    <a:p>
                      <a:pPr algn="l" fontAlgn="b"/>
                      <a:r>
                        <a:rPr lang="en-US" sz="1200" b="0" i="0" u="none" strike="noStrike">
                          <a:solidFill>
                            <a:srgbClr val="000000"/>
                          </a:solidFill>
                          <a:effectLst/>
                          <a:latin typeface="Arial" panose="020B0604020202020204" pitchFamily="34" charset="0"/>
                        </a:rPr>
                        <a:t>  -0.148*</a:t>
                      </a:r>
                      <a:r>
                        <a:rPr lang="en-US" sz="1200" b="0" i="1" u="none" strike="noStrike">
                          <a:solidFill>
                            <a:srgbClr val="000000"/>
                          </a:solidFill>
                          <a:effectLst/>
                          <a:latin typeface="Arial" panose="020B0604020202020204" pitchFamily="34" charset="0"/>
                        </a:rPr>
                        <a:t>Conductivity</a:t>
                      </a:r>
                      <a:r>
                        <a:rPr lang="en-US" sz="1200" b="0" i="0" u="none" strike="noStrike">
                          <a:solidFill>
                            <a:srgbClr val="000000"/>
                          </a:solidFill>
                          <a:effectLst/>
                          <a:latin typeface="Arial" panose="020B0604020202020204" pitchFamily="34" charset="0"/>
                        </a:rPr>
                        <a:t> -0.0575*</a:t>
                      </a:r>
                      <a:r>
                        <a:rPr lang="en-US" sz="1200" b="0" i="1" u="none" strike="noStrike">
                          <a:solidFill>
                            <a:srgbClr val="000000"/>
                          </a:solidFill>
                          <a:effectLst/>
                          <a:latin typeface="Arial" panose="020B0604020202020204" pitchFamily="34" charset="0"/>
                        </a:rPr>
                        <a:t>Rosgen Index</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-4.252</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24.5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8.03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0.005</a:t>
                      </a:r>
                    </a:p>
                  </a:txBody>
                  <a:tcPr marL="7677" marR="7677" marT="7677" marB="0" anchor="b">
                    <a:lnL>
                      <a:noFill/>
                    </a:lnL>
                    <a:lnR>
                      <a:noFill/>
                    </a:lnR>
                    <a:lnT>
                      <a:noFill/>
                    </a:lnT>
                    <a:lnB>
                      <a:noFill/>
                    </a:lnB>
                  </a:tcPr>
                </a:tc>
                <a:extLst>
                  <a:ext uri="{0D108BD9-81ED-4DB2-BD59-A6C34878D82A}">
                    <a16:rowId xmlns:a16="http://schemas.microsoft.com/office/drawing/2014/main" val="3049537458"/>
                  </a:ext>
                </a:extLst>
              </a:tr>
              <a:tr h="155076">
                <a:tc>
                  <a:txBody>
                    <a:bodyPr/>
                    <a:lstStyle/>
                    <a:p>
                      <a:pPr algn="l" fontAlgn="b"/>
                      <a:r>
                        <a:rPr lang="en-US" sz="1200" b="0" i="0" u="none" strike="noStrike">
                          <a:solidFill>
                            <a:srgbClr val="000000"/>
                          </a:solidFill>
                          <a:effectLst/>
                          <a:latin typeface="Arial" panose="020B0604020202020204" pitchFamily="34" charset="0"/>
                        </a:rPr>
                        <a:t>  + 0.630*</a:t>
                      </a:r>
                      <a:r>
                        <a:rPr lang="en-US" sz="1200" b="0" i="1" u="none" strike="noStrike">
                          <a:solidFill>
                            <a:srgbClr val="000000"/>
                          </a:solidFill>
                          <a:effectLst/>
                          <a:latin typeface="Arial" panose="020B0604020202020204" pitchFamily="34" charset="0"/>
                        </a:rPr>
                        <a:t>Flash Index</a:t>
                      </a:r>
                      <a:r>
                        <a:rPr lang="en-US" sz="1200" b="0" i="0" u="none" strike="noStrike">
                          <a:solidFill>
                            <a:srgbClr val="000000"/>
                          </a:solidFill>
                          <a:effectLst/>
                          <a:latin typeface="Arial" panose="020B0604020202020204" pitchFamily="34" charset="0"/>
                        </a:rPr>
                        <a:t> -0.054*</a:t>
                      </a:r>
                      <a:r>
                        <a:rPr lang="en-US" sz="1200" b="0" i="1" u="none" strike="noStrike">
                          <a:solidFill>
                            <a:srgbClr val="000000"/>
                          </a:solidFill>
                          <a:effectLst/>
                          <a:latin typeface="Arial" panose="020B0604020202020204" pitchFamily="34" charset="0"/>
                        </a:rPr>
                        <a:t>Rosgen Index</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-4.484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8.5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0.004</a:t>
                      </a:r>
                    </a:p>
                  </a:txBody>
                  <a:tcPr marL="7677" marR="7677" marT="7677" marB="0" anchor="b">
                    <a:lnL>
                      <a:noFill/>
                    </a:lnL>
                    <a:lnR>
                      <a:noFill/>
                    </a:lnR>
                    <a:lnT>
                      <a:noFill/>
                    </a:lnT>
                    <a:lnB>
                      <a:noFill/>
                    </a:lnB>
                  </a:tcPr>
                </a:tc>
                <a:extLst>
                  <a:ext uri="{0D108BD9-81ED-4DB2-BD59-A6C34878D82A}">
                    <a16:rowId xmlns:a16="http://schemas.microsoft.com/office/drawing/2014/main" val="2639319014"/>
                  </a:ext>
                </a:extLst>
              </a:tr>
              <a:tr h="155076">
                <a:tc>
                  <a:txBody>
                    <a:bodyPr/>
                    <a:lstStyle/>
                    <a:p>
                      <a:pPr algn="l" fontAlgn="b"/>
                      <a:r>
                        <a:rPr lang="en-US" sz="1200" b="0" i="0" u="none" strike="noStrike">
                          <a:solidFill>
                            <a:srgbClr val="000000"/>
                          </a:solidFill>
                          <a:effectLst/>
                          <a:latin typeface="Arial" panose="020B0604020202020204" pitchFamily="34" charset="0"/>
                        </a:rPr>
                        <a:t>  -0.002*</a:t>
                      </a:r>
                      <a:r>
                        <a:rPr lang="en-US" sz="1200" b="0" i="1" u="none" strike="noStrike">
                          <a:solidFill>
                            <a:srgbClr val="000000"/>
                          </a:solidFill>
                          <a:effectLst/>
                          <a:latin typeface="Arial" panose="020B0604020202020204" pitchFamily="34" charset="0"/>
                        </a:rPr>
                        <a:t>Canopy</a:t>
                      </a:r>
                      <a:r>
                        <a:rPr lang="en-US" sz="1200" b="0" i="0" u="none" strike="noStrike">
                          <a:solidFill>
                            <a:srgbClr val="000000"/>
                          </a:solidFill>
                          <a:effectLst/>
                          <a:latin typeface="Arial" panose="020B0604020202020204" pitchFamily="34" charset="0"/>
                        </a:rPr>
                        <a:t> -0.060*</a:t>
                      </a:r>
                      <a:r>
                        <a:rPr lang="en-US" sz="1200" b="0" i="1" u="none" strike="noStrike">
                          <a:solidFill>
                            <a:srgbClr val="000000"/>
                          </a:solidFill>
                          <a:effectLst/>
                          <a:latin typeface="Arial" panose="020B0604020202020204" pitchFamily="34" charset="0"/>
                        </a:rPr>
                        <a:t>Rosgen Index</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-4.839</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25.7</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9.21</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0.003</a:t>
                      </a:r>
                    </a:p>
                  </a:txBody>
                  <a:tcPr marL="7677" marR="7677" marT="7677" marB="0" anchor="b">
                    <a:lnL>
                      <a:noFill/>
                    </a:lnL>
                    <a:lnR>
                      <a:noFill/>
                    </a:lnR>
                    <a:lnT>
                      <a:noFill/>
                    </a:lnT>
                    <a:lnB>
                      <a:noFill/>
                    </a:lnB>
                  </a:tcPr>
                </a:tc>
                <a:extLst>
                  <a:ext uri="{0D108BD9-81ED-4DB2-BD59-A6C34878D82A}">
                    <a16:rowId xmlns:a16="http://schemas.microsoft.com/office/drawing/2014/main" val="1201331571"/>
                  </a:ext>
                </a:extLst>
              </a:tr>
              <a:tr h="199603">
                <a:tc>
                  <a:txBody>
                    <a:bodyPr/>
                    <a:lstStyle/>
                    <a:p>
                      <a:pPr algn="l" fontAlgn="b"/>
                      <a:r>
                        <a:rPr lang="en-US" sz="1200" b="0" i="0" u="none" strike="noStrike">
                          <a:solidFill>
                            <a:srgbClr val="000000"/>
                          </a:solidFill>
                          <a:effectLst/>
                          <a:latin typeface="Arial" panose="020B0604020202020204" pitchFamily="34" charset="0"/>
                        </a:rPr>
                        <a:t>  -0.050*</a:t>
                      </a:r>
                      <a:r>
                        <a:rPr lang="en-US" sz="1200" b="0" i="1" u="none" strike="noStrike">
                          <a:solidFill>
                            <a:srgbClr val="000000"/>
                          </a:solidFill>
                          <a:effectLst/>
                          <a:latin typeface="Arial" panose="020B0604020202020204" pitchFamily="34" charset="0"/>
                        </a:rPr>
                        <a:t>Low Flow Pulse %</a:t>
                      </a:r>
                      <a:r>
                        <a:rPr lang="en-US" sz="1200" b="0" i="0" u="none" strike="noStrike">
                          <a:solidFill>
                            <a:srgbClr val="000000"/>
                          </a:solidFill>
                          <a:effectLst/>
                          <a:latin typeface="Arial" panose="020B0604020202020204" pitchFamily="34" charset="0"/>
                        </a:rPr>
                        <a:t> + 3.835*</a:t>
                      </a:r>
                      <a:r>
                        <a:rPr lang="en-US" sz="1200" b="0" i="1" u="none" strike="noStrike">
                          <a:solidFill>
                            <a:srgbClr val="000000"/>
                          </a:solidFill>
                          <a:effectLst/>
                          <a:latin typeface="Arial" panose="020B0604020202020204" pitchFamily="34" charset="0"/>
                        </a:rPr>
                        <a:t>NH</a:t>
                      </a:r>
                      <a:r>
                        <a:rPr lang="en-US" sz="1200" b="0" i="1" u="none" strike="noStrike" baseline="-25000">
                          <a:solidFill>
                            <a:srgbClr val="000000"/>
                          </a:solidFill>
                          <a:effectLst/>
                          <a:latin typeface="Arial" panose="020B0604020202020204" pitchFamily="34" charset="0"/>
                        </a:rPr>
                        <a:t>4</a:t>
                      </a:r>
                      <a:r>
                        <a:rPr lang="en-US" sz="1200" b="0" i="1" u="none" strike="noStrike" baseline="30000">
                          <a:solidFill>
                            <a:srgbClr val="000000"/>
                          </a:solidFill>
                          <a:effectLst/>
                          <a:latin typeface="Arial" panose="020B0604020202020204" pitchFamily="34" charset="0"/>
                        </a:rPr>
                        <a:t>+</a:t>
                      </a:r>
                      <a:r>
                        <a:rPr lang="en-US" sz="1200" b="0" i="0" u="none" strike="noStrike">
                          <a:solidFill>
                            <a:srgbClr val="000000"/>
                          </a:solidFill>
                          <a:effectLst/>
                          <a:latin typeface="Arial" panose="020B0604020202020204" pitchFamily="34" charset="0"/>
                        </a:rPr>
                        <a:t> -0.028*</a:t>
                      </a:r>
                      <a:r>
                        <a:rPr lang="en-US" sz="1200" b="0" i="1" u="none" strike="noStrike">
                          <a:solidFill>
                            <a:srgbClr val="000000"/>
                          </a:solidFill>
                          <a:effectLst/>
                          <a:latin typeface="Arial" panose="020B0604020202020204" pitchFamily="34" charset="0"/>
                        </a:rPr>
                        <a:t>Rosgen Index</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-0.37</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25.7</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9.27</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0.003</a:t>
                      </a:r>
                    </a:p>
                  </a:txBody>
                  <a:tcPr marL="7677" marR="7677" marT="7677" marB="0" anchor="b">
                    <a:lnL>
                      <a:noFill/>
                    </a:lnL>
                    <a:lnR>
                      <a:noFill/>
                    </a:lnR>
                    <a:lnT>
                      <a:noFill/>
                    </a:lnT>
                    <a:lnB>
                      <a:noFill/>
                    </a:lnB>
                  </a:tcPr>
                </a:tc>
                <a:extLst>
                  <a:ext uri="{0D108BD9-81ED-4DB2-BD59-A6C34878D82A}">
                    <a16:rowId xmlns:a16="http://schemas.microsoft.com/office/drawing/2014/main" val="1755460363"/>
                  </a:ext>
                </a:extLst>
              </a:tr>
              <a:tr h="199603">
                <a:tc>
                  <a:txBody>
                    <a:bodyPr/>
                    <a:lstStyle/>
                    <a:p>
                      <a:pPr algn="l" fontAlgn="b"/>
                      <a:r>
                        <a:rPr lang="en-US" sz="1200" b="0" i="0" u="none" strike="noStrike">
                          <a:solidFill>
                            <a:srgbClr val="000000"/>
                          </a:solidFill>
                          <a:effectLst/>
                          <a:latin typeface="Arial" panose="020B0604020202020204" pitchFamily="34" charset="0"/>
                        </a:rPr>
                        <a:t>  + 0.494*</a:t>
                      </a:r>
                      <a:r>
                        <a:rPr lang="en-US" sz="1200" b="0" i="1" u="none" strike="noStrike">
                          <a:solidFill>
                            <a:srgbClr val="000000"/>
                          </a:solidFill>
                          <a:effectLst/>
                          <a:latin typeface="Arial" panose="020B0604020202020204" pitchFamily="34" charset="0"/>
                        </a:rPr>
                        <a:t>Flash Index</a:t>
                      </a:r>
                      <a:r>
                        <a:rPr lang="en-US" sz="1200" b="0" i="0" u="none" strike="noStrike">
                          <a:solidFill>
                            <a:srgbClr val="000000"/>
                          </a:solidFill>
                          <a:effectLst/>
                          <a:latin typeface="Arial" panose="020B0604020202020204" pitchFamily="34" charset="0"/>
                        </a:rPr>
                        <a:t> -0.052*</a:t>
                      </a:r>
                      <a:r>
                        <a:rPr lang="en-US" sz="1200" b="0" i="1" u="none" strike="noStrike">
                          <a:solidFill>
                            <a:srgbClr val="000000"/>
                          </a:solidFill>
                          <a:effectLst/>
                          <a:latin typeface="Arial" panose="020B0604020202020204" pitchFamily="34" charset="0"/>
                        </a:rPr>
                        <a:t>Low Flow Pulse %</a:t>
                      </a:r>
                      <a:r>
                        <a:rPr lang="en-US" sz="1200" b="0" i="0" u="none" strike="noStrike">
                          <a:solidFill>
                            <a:srgbClr val="000000"/>
                          </a:solidFill>
                          <a:effectLst/>
                          <a:latin typeface="Arial" panose="020B0604020202020204" pitchFamily="34" charset="0"/>
                        </a:rPr>
                        <a:t> + 4.588*</a:t>
                      </a:r>
                      <a:r>
                        <a:rPr lang="en-US" sz="1200" b="0" i="1" u="none" strike="noStrike">
                          <a:solidFill>
                            <a:srgbClr val="000000"/>
                          </a:solidFill>
                          <a:effectLst/>
                          <a:latin typeface="Arial" panose="020B0604020202020204" pitchFamily="34" charset="0"/>
                        </a:rPr>
                        <a:t>NH</a:t>
                      </a:r>
                      <a:r>
                        <a:rPr lang="en-US" sz="1200" b="0" i="1" u="none" strike="noStrike" baseline="-25000">
                          <a:solidFill>
                            <a:srgbClr val="000000"/>
                          </a:solidFill>
                          <a:effectLst/>
                          <a:latin typeface="Arial" panose="020B0604020202020204" pitchFamily="34" charset="0"/>
                        </a:rPr>
                        <a:t>4</a:t>
                      </a:r>
                      <a:r>
                        <a:rPr lang="en-US" sz="1200" b="0" i="1" u="none" strike="noStrike" baseline="30000">
                          <a:solidFill>
                            <a:srgbClr val="000000"/>
                          </a:solidFill>
                          <a:effectLst/>
                          <a:latin typeface="Arial" panose="020B0604020202020204" pitchFamily="34" charset="0"/>
                        </a:rPr>
                        <a:t>+</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-0.399</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25.8</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9.33</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0.003</a:t>
                      </a:r>
                    </a:p>
                  </a:txBody>
                  <a:tcPr marL="7677" marR="7677" marT="7677" marB="0" anchor="b">
                    <a:lnL>
                      <a:noFill/>
                    </a:lnL>
                    <a:lnR>
                      <a:noFill/>
                    </a:lnR>
                    <a:lnT>
                      <a:noFill/>
                    </a:lnT>
                    <a:lnB>
                      <a:noFill/>
                    </a:lnB>
                  </a:tcPr>
                </a:tc>
                <a:extLst>
                  <a:ext uri="{0D108BD9-81ED-4DB2-BD59-A6C34878D82A}">
                    <a16:rowId xmlns:a16="http://schemas.microsoft.com/office/drawing/2014/main" val="3979851924"/>
                  </a:ext>
                </a:extLst>
              </a:tr>
              <a:tr h="155076">
                <a:tc>
                  <a:txBody>
                    <a:bodyPr/>
                    <a:lstStyle/>
                    <a:p>
                      <a:pPr algn="l" fontAlgn="b"/>
                      <a:r>
                        <a:rPr lang="en-US" sz="1200" b="0" i="0" u="none" strike="noStrike">
                          <a:solidFill>
                            <a:srgbClr val="000000"/>
                          </a:solidFill>
                          <a:effectLst/>
                          <a:latin typeface="Arial" panose="020B0604020202020204" pitchFamily="34" charset="0"/>
                        </a:rPr>
                        <a:t>  -0.002*</a:t>
                      </a:r>
                      <a:r>
                        <a:rPr lang="en-US" sz="1200" b="0" i="1" u="none" strike="noStrike">
                          <a:solidFill>
                            <a:srgbClr val="000000"/>
                          </a:solidFill>
                          <a:effectLst/>
                          <a:latin typeface="Arial" panose="020B0604020202020204" pitchFamily="34" charset="0"/>
                        </a:rPr>
                        <a:t>Precipitation</a:t>
                      </a:r>
                      <a:r>
                        <a:rPr lang="en-US" sz="1200" b="0" i="0" u="none" strike="noStrike">
                          <a:solidFill>
                            <a:srgbClr val="000000"/>
                          </a:solidFill>
                          <a:effectLst/>
                          <a:latin typeface="Arial" panose="020B0604020202020204" pitchFamily="34" charset="0"/>
                        </a:rPr>
                        <a:t> -0.053*</a:t>
                      </a:r>
                      <a:r>
                        <a:rPr lang="en-US" sz="1200" b="0" i="1" u="none" strike="noStrike">
                          <a:solidFill>
                            <a:srgbClr val="000000"/>
                          </a:solidFill>
                          <a:effectLst/>
                          <a:latin typeface="Arial" panose="020B0604020202020204" pitchFamily="34" charset="0"/>
                        </a:rPr>
                        <a:t>Rosgen Index</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-4.905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25.8</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9.34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0.003</a:t>
                      </a:r>
                    </a:p>
                  </a:txBody>
                  <a:tcPr marL="7677" marR="7677" marT="7677" marB="0" anchor="b">
                    <a:lnL>
                      <a:noFill/>
                    </a:lnL>
                    <a:lnR>
                      <a:noFill/>
                    </a:lnR>
                    <a:lnT>
                      <a:noFill/>
                    </a:lnT>
                    <a:lnB>
                      <a:noFill/>
                    </a:lnB>
                  </a:tcPr>
                </a:tc>
                <a:extLst>
                  <a:ext uri="{0D108BD9-81ED-4DB2-BD59-A6C34878D82A}">
                    <a16:rowId xmlns:a16="http://schemas.microsoft.com/office/drawing/2014/main" val="2531722584"/>
                  </a:ext>
                </a:extLst>
              </a:tr>
              <a:tr h="199603">
                <a:tc>
                  <a:txBody>
                    <a:bodyPr/>
                    <a:lstStyle/>
                    <a:p>
                      <a:pPr algn="l" fontAlgn="b"/>
                      <a:r>
                        <a:rPr lang="sv-SE" sz="1200" b="0" i="0" u="none" strike="noStrike">
                          <a:solidFill>
                            <a:srgbClr val="000000"/>
                          </a:solidFill>
                          <a:effectLst/>
                          <a:latin typeface="Arial" panose="020B0604020202020204" pitchFamily="34" charset="0"/>
                        </a:rPr>
                        <a:t>  -0.057*</a:t>
                      </a:r>
                      <a:r>
                        <a:rPr lang="sv-SE" sz="1200" b="0" i="1" u="none" strike="noStrike">
                          <a:solidFill>
                            <a:srgbClr val="000000"/>
                          </a:solidFill>
                          <a:effectLst/>
                          <a:latin typeface="Arial" panose="020B0604020202020204" pitchFamily="34" charset="0"/>
                        </a:rPr>
                        <a:t>NH</a:t>
                      </a:r>
                      <a:r>
                        <a:rPr lang="sv-SE" sz="1200" b="0" i="1" u="none" strike="noStrike" baseline="-25000">
                          <a:solidFill>
                            <a:srgbClr val="000000"/>
                          </a:solidFill>
                          <a:effectLst/>
                          <a:latin typeface="Arial" panose="020B0604020202020204" pitchFamily="34" charset="0"/>
                        </a:rPr>
                        <a:t>4</a:t>
                      </a:r>
                      <a:r>
                        <a:rPr lang="sv-SE" sz="1200" b="0" i="1" u="none" strike="noStrike" baseline="30000">
                          <a:solidFill>
                            <a:srgbClr val="000000"/>
                          </a:solidFill>
                          <a:effectLst/>
                          <a:latin typeface="Arial" panose="020B0604020202020204" pitchFamily="34" charset="0"/>
                        </a:rPr>
                        <a:t>+</a:t>
                      </a:r>
                      <a:r>
                        <a:rPr lang="sv-SE" sz="1200" b="0" i="0" u="none" strike="noStrike">
                          <a:solidFill>
                            <a:srgbClr val="000000"/>
                          </a:solidFill>
                          <a:effectLst/>
                          <a:latin typeface="Arial" panose="020B0604020202020204" pitchFamily="34" charset="0"/>
                        </a:rPr>
                        <a:t> -0.054*</a:t>
                      </a:r>
                      <a:r>
                        <a:rPr lang="sv-SE" sz="1200" b="0" i="1" u="none" strike="noStrike">
                          <a:solidFill>
                            <a:srgbClr val="000000"/>
                          </a:solidFill>
                          <a:effectLst/>
                          <a:latin typeface="Arial" panose="020B0604020202020204" pitchFamily="34" charset="0"/>
                        </a:rPr>
                        <a:t>Rosgen Index</a:t>
                      </a:r>
                      <a:endParaRPr lang="sv-SE"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-4.968</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25.9</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9.46</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0.003</a:t>
                      </a:r>
                    </a:p>
                  </a:txBody>
                  <a:tcPr marL="7677" marR="7677" marT="7677" marB="0" anchor="b">
                    <a:lnL>
                      <a:noFill/>
                    </a:lnL>
                    <a:lnR>
                      <a:noFill/>
                    </a:lnR>
                    <a:lnT>
                      <a:noFill/>
                    </a:lnT>
                    <a:lnB>
                      <a:noFill/>
                    </a:lnB>
                  </a:tcPr>
                </a:tc>
                <a:extLst>
                  <a:ext uri="{0D108BD9-81ED-4DB2-BD59-A6C34878D82A}">
                    <a16:rowId xmlns:a16="http://schemas.microsoft.com/office/drawing/2014/main" val="4223418660"/>
                  </a:ext>
                </a:extLst>
              </a:tr>
              <a:tr h="155076">
                <a:tc>
                  <a:txBody>
                    <a:bodyPr/>
                    <a:lstStyle/>
                    <a:p>
                      <a:pPr algn="l" fontAlgn="b"/>
                      <a:r>
                        <a:rPr lang="en-US" sz="1200" b="0" i="0" u="none" strike="noStrike">
                          <a:solidFill>
                            <a:srgbClr val="000000"/>
                          </a:solidFill>
                          <a:effectLst/>
                          <a:latin typeface="Arial" panose="020B0604020202020204" pitchFamily="34" charset="0"/>
                        </a:rPr>
                        <a:t>  + 0.520*</a:t>
                      </a:r>
                      <a:r>
                        <a:rPr lang="en-US" sz="1200" b="0" i="1" u="none" strike="noStrike">
                          <a:solidFill>
                            <a:srgbClr val="000000"/>
                          </a:solidFill>
                          <a:effectLst/>
                          <a:latin typeface="Arial" panose="020B0604020202020204" pitchFamily="34" charset="0"/>
                        </a:rPr>
                        <a:t>Flash Index</a:t>
                      </a:r>
                      <a:r>
                        <a:rPr lang="en-US" sz="1200" b="0" i="0" u="none" strike="noStrike">
                          <a:solidFill>
                            <a:srgbClr val="000000"/>
                          </a:solidFill>
                          <a:effectLst/>
                          <a:latin typeface="Arial" panose="020B0604020202020204" pitchFamily="34" charset="0"/>
                        </a:rPr>
                        <a:t> -0.116*</a:t>
                      </a:r>
                      <a:r>
                        <a:rPr lang="en-US" sz="1200" b="0" i="1" u="none" strike="noStrike">
                          <a:solidFill>
                            <a:srgbClr val="000000"/>
                          </a:solidFill>
                          <a:effectLst/>
                          <a:latin typeface="Arial" panose="020B0604020202020204" pitchFamily="34" charset="0"/>
                        </a:rPr>
                        <a:t>Conductivity</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-5.122</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26.2</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9.77</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0.002</a:t>
                      </a:r>
                    </a:p>
                  </a:txBody>
                  <a:tcPr marL="7677" marR="7677" marT="7677" marB="0" anchor="b">
                    <a:lnL>
                      <a:noFill/>
                    </a:lnL>
                    <a:lnR>
                      <a:noFill/>
                    </a:lnR>
                    <a:lnT>
                      <a:noFill/>
                    </a:lnT>
                    <a:lnB>
                      <a:noFill/>
                    </a:lnB>
                  </a:tcPr>
                </a:tc>
                <a:extLst>
                  <a:ext uri="{0D108BD9-81ED-4DB2-BD59-A6C34878D82A}">
                    <a16:rowId xmlns:a16="http://schemas.microsoft.com/office/drawing/2014/main" val="1523286502"/>
                  </a:ext>
                </a:extLst>
              </a:tr>
              <a:tr h="199603">
                <a:tc>
                  <a:txBody>
                    <a:bodyPr/>
                    <a:lstStyle/>
                    <a:p>
                      <a:pPr algn="l" fontAlgn="b"/>
                      <a:r>
                        <a:rPr lang="en-US" sz="1200" b="0" i="0" u="none" strike="noStrike">
                          <a:solidFill>
                            <a:srgbClr val="000000"/>
                          </a:solidFill>
                          <a:effectLst/>
                          <a:latin typeface="Arial" panose="020B0604020202020204" pitchFamily="34" charset="0"/>
                        </a:rPr>
                        <a:t>  -0.052*</a:t>
                      </a:r>
                      <a:r>
                        <a:rPr lang="en-US" sz="1200" b="0" i="1" u="none" strike="noStrike">
                          <a:solidFill>
                            <a:srgbClr val="000000"/>
                          </a:solidFill>
                          <a:effectLst/>
                          <a:latin typeface="Arial" panose="020B0604020202020204" pitchFamily="34" charset="0"/>
                        </a:rPr>
                        <a:t>Low Flow Pulse %</a:t>
                      </a:r>
                      <a:r>
                        <a:rPr lang="en-US" sz="1200" b="0" i="0" u="none" strike="noStrike">
                          <a:solidFill>
                            <a:srgbClr val="000000"/>
                          </a:solidFill>
                          <a:effectLst/>
                          <a:latin typeface="Arial" panose="020B0604020202020204" pitchFamily="34" charset="0"/>
                        </a:rPr>
                        <a:t> -0.065*</a:t>
                      </a:r>
                      <a:r>
                        <a:rPr lang="en-US" sz="1200" b="0" i="1" u="none" strike="noStrike">
                          <a:solidFill>
                            <a:srgbClr val="000000"/>
                          </a:solidFill>
                          <a:effectLst/>
                          <a:latin typeface="Arial" panose="020B0604020202020204" pitchFamily="34" charset="0"/>
                        </a:rPr>
                        <a:t>Conductivity</a:t>
                      </a:r>
                      <a:r>
                        <a:rPr lang="en-US" sz="1200" b="0" i="0" u="none" strike="noStrike">
                          <a:solidFill>
                            <a:srgbClr val="000000"/>
                          </a:solidFill>
                          <a:effectLst/>
                          <a:latin typeface="Arial" panose="020B0604020202020204" pitchFamily="34" charset="0"/>
                        </a:rPr>
                        <a:t> + 4.174*</a:t>
                      </a:r>
                      <a:r>
                        <a:rPr lang="en-US" sz="1200" b="0" i="1" u="none" strike="noStrike">
                          <a:solidFill>
                            <a:srgbClr val="000000"/>
                          </a:solidFill>
                          <a:effectLst/>
                          <a:latin typeface="Arial" panose="020B0604020202020204" pitchFamily="34" charset="0"/>
                        </a:rPr>
                        <a:t>NH</a:t>
                      </a:r>
                      <a:r>
                        <a:rPr lang="en-US" sz="1200" b="0" i="1" u="none" strike="noStrike" baseline="-25000">
                          <a:solidFill>
                            <a:srgbClr val="000000"/>
                          </a:solidFill>
                          <a:effectLst/>
                          <a:latin typeface="Arial" panose="020B0604020202020204" pitchFamily="34" charset="0"/>
                        </a:rPr>
                        <a:t>4</a:t>
                      </a:r>
                      <a:r>
                        <a:rPr lang="en-US" sz="1200" b="0" i="1" u="none" strike="noStrike" baseline="30000">
                          <a:solidFill>
                            <a:srgbClr val="000000"/>
                          </a:solidFill>
                          <a:effectLst/>
                          <a:latin typeface="Arial" panose="020B0604020202020204" pitchFamily="34" charset="0"/>
                        </a:rPr>
                        <a:t>+</a:t>
                      </a:r>
                      <a:endParaRPr lang="en-US" sz="1200" b="0" i="0" u="none" strike="noStrike">
                        <a:solidFill>
                          <a:srgbClr val="000000"/>
                        </a:solidFill>
                        <a:effectLst/>
                        <a:latin typeface="Arial" panose="020B0604020202020204" pitchFamily="34" charset="0"/>
                      </a:endParaRP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5</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-0.7</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26.4</a:t>
                      </a:r>
                    </a:p>
                  </a:txBody>
                  <a:tcPr marL="7677" marR="7677" marT="7677"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9.93</a:t>
                      </a:r>
                    </a:p>
                  </a:txBody>
                  <a:tcPr marL="7677" marR="7677" marT="7677" marB="0" anchor="b">
                    <a:lnL>
                      <a:noFill/>
                    </a:lnL>
                    <a:lnR>
                      <a:noFill/>
                    </a:lnR>
                    <a:lnT>
                      <a:noFill/>
                    </a:lnT>
                    <a:lnB>
                      <a:noFill/>
                    </a:lnB>
                  </a:tcPr>
                </a:tc>
                <a:tc>
                  <a:txBody>
                    <a:bodyPr/>
                    <a:lstStyle/>
                    <a:p>
                      <a:pPr algn="ctr" fontAlgn="b"/>
                      <a:r>
                        <a:rPr lang="en-US" sz="1200" b="0" i="0" u="none" strike="noStrike" dirty="0">
                          <a:solidFill>
                            <a:srgbClr val="000000"/>
                          </a:solidFill>
                          <a:effectLst/>
                          <a:latin typeface="Arial" panose="020B0604020202020204" pitchFamily="34" charset="0"/>
                        </a:rPr>
                        <a:t>0.002</a:t>
                      </a:r>
                    </a:p>
                  </a:txBody>
                  <a:tcPr marL="7677" marR="7677" marT="7677" marB="0" anchor="b">
                    <a:lnL>
                      <a:noFill/>
                    </a:lnL>
                    <a:lnR>
                      <a:noFill/>
                    </a:lnR>
                    <a:lnT>
                      <a:noFill/>
                    </a:lnT>
                    <a:lnB>
                      <a:noFill/>
                    </a:lnB>
                  </a:tcPr>
                </a:tc>
                <a:extLst>
                  <a:ext uri="{0D108BD9-81ED-4DB2-BD59-A6C34878D82A}">
                    <a16:rowId xmlns:a16="http://schemas.microsoft.com/office/drawing/2014/main" val="4232023721"/>
                  </a:ext>
                </a:extLst>
              </a:tr>
            </a:tbl>
          </a:graphicData>
        </a:graphic>
      </p:graphicFrame>
    </p:spTree>
    <p:extLst>
      <p:ext uri="{BB962C8B-B14F-4D97-AF65-F5344CB8AC3E}">
        <p14:creationId xmlns:p14="http://schemas.microsoft.com/office/powerpoint/2010/main" val="3488810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A5D19A-A5B4-47C2-9AB5-73048AF1D043}"/>
              </a:ext>
            </a:extLst>
          </p:cNvPr>
          <p:cNvPicPr>
            <a:picLocks noChangeAspect="1"/>
          </p:cNvPicPr>
          <p:nvPr/>
        </p:nvPicPr>
        <p:blipFill>
          <a:blip r:embed="rId2"/>
          <a:stretch>
            <a:fillRect/>
          </a:stretch>
        </p:blipFill>
        <p:spPr>
          <a:xfrm>
            <a:off x="0" y="369332"/>
            <a:ext cx="9523809" cy="4761905"/>
          </a:xfrm>
          <a:prstGeom prst="rect">
            <a:avLst/>
          </a:prstGeom>
        </p:spPr>
      </p:pic>
      <p:sp>
        <p:nvSpPr>
          <p:cNvPr id="5" name="TextBox 4">
            <a:extLst>
              <a:ext uri="{FF2B5EF4-FFF2-40B4-BE49-F238E27FC236}">
                <a16:creationId xmlns:a16="http://schemas.microsoft.com/office/drawing/2014/main" id="{F6BBA928-CBA7-491A-A2A8-58BBD5202997}"/>
              </a:ext>
            </a:extLst>
          </p:cNvPr>
          <p:cNvSpPr txBox="1"/>
          <p:nvPr/>
        </p:nvSpPr>
        <p:spPr>
          <a:xfrm>
            <a:off x="-2459" y="0"/>
            <a:ext cx="7184924" cy="369332"/>
          </a:xfrm>
          <a:prstGeom prst="rect">
            <a:avLst/>
          </a:prstGeom>
          <a:noFill/>
        </p:spPr>
        <p:txBody>
          <a:bodyPr wrap="square">
            <a:spAutoFit/>
          </a:bodyPr>
          <a:lstStyle/>
          <a:p>
            <a:pPr marL="342900" indent="-342900">
              <a:buAutoNum type="arabicPeriod"/>
            </a:pPr>
            <a:r>
              <a:rPr lang="en-US" dirty="0"/>
              <a:t>Use PCA to discern patterns in environmental variation among sites.</a:t>
            </a:r>
          </a:p>
        </p:txBody>
      </p:sp>
      <p:sp>
        <p:nvSpPr>
          <p:cNvPr id="6" name="TextBox 5">
            <a:extLst>
              <a:ext uri="{FF2B5EF4-FFF2-40B4-BE49-F238E27FC236}">
                <a16:creationId xmlns:a16="http://schemas.microsoft.com/office/drawing/2014/main" id="{1C92ADFA-DFEF-4999-888A-5B4C1F46EC7E}"/>
              </a:ext>
            </a:extLst>
          </p:cNvPr>
          <p:cNvSpPr txBox="1"/>
          <p:nvPr/>
        </p:nvSpPr>
        <p:spPr>
          <a:xfrm>
            <a:off x="5801441" y="5163482"/>
            <a:ext cx="6390559" cy="1569660"/>
          </a:xfrm>
          <a:prstGeom prst="rect">
            <a:avLst/>
          </a:prstGeom>
          <a:noFill/>
        </p:spPr>
        <p:txBody>
          <a:bodyPr wrap="square">
            <a:spAutoFit/>
          </a:bodyPr>
          <a:lstStyle/>
          <a:p>
            <a:r>
              <a:rPr lang="en-US" sz="1600" dirty="0"/>
              <a:t>Scree plot (left) and biplot (right) of Principle Component Analysis for 7 environmental predictors to be evaluated as predictors of fish and invertebrate assembly. Left, table contains cumulative variance explained by principle components. Above, Tables display correlations of environmental predictors with principle component axis 1 (top) and principle component 2 (middle) in descending order. </a:t>
            </a:r>
          </a:p>
        </p:txBody>
      </p:sp>
      <p:graphicFrame>
        <p:nvGraphicFramePr>
          <p:cNvPr id="11" name="Table 10">
            <a:extLst>
              <a:ext uri="{FF2B5EF4-FFF2-40B4-BE49-F238E27FC236}">
                <a16:creationId xmlns:a16="http://schemas.microsoft.com/office/drawing/2014/main" id="{290DFBF7-6E67-4952-A27A-2E8B8B048A5D}"/>
              </a:ext>
            </a:extLst>
          </p:cNvPr>
          <p:cNvGraphicFramePr>
            <a:graphicFrameLocks noGrp="1"/>
          </p:cNvGraphicFramePr>
          <p:nvPr>
            <p:extLst>
              <p:ext uri="{D42A27DB-BD31-4B8C-83A1-F6EECF244321}">
                <p14:modId xmlns:p14="http://schemas.microsoft.com/office/powerpoint/2010/main" val="302430661"/>
              </p:ext>
            </p:extLst>
          </p:nvPr>
        </p:nvGraphicFramePr>
        <p:xfrm>
          <a:off x="9523809" y="279031"/>
          <a:ext cx="2136281" cy="1790766"/>
        </p:xfrm>
        <a:graphic>
          <a:graphicData uri="http://schemas.openxmlformats.org/drawingml/2006/table">
            <a:tbl>
              <a:tblPr>
                <a:tableStyleId>{5C22544A-7EE6-4342-B048-85BDC9FD1C3A}</a:tableStyleId>
              </a:tblPr>
              <a:tblGrid>
                <a:gridCol w="1020953">
                  <a:extLst>
                    <a:ext uri="{9D8B030D-6E8A-4147-A177-3AD203B41FA5}">
                      <a16:colId xmlns:a16="http://schemas.microsoft.com/office/drawing/2014/main" val="1208851836"/>
                    </a:ext>
                  </a:extLst>
                </a:gridCol>
                <a:gridCol w="1115328">
                  <a:extLst>
                    <a:ext uri="{9D8B030D-6E8A-4147-A177-3AD203B41FA5}">
                      <a16:colId xmlns:a16="http://schemas.microsoft.com/office/drawing/2014/main" val="97429039"/>
                    </a:ext>
                  </a:extLst>
                </a:gridCol>
              </a:tblGrid>
              <a:tr h="181388">
                <a:tc>
                  <a:txBody>
                    <a:bodyPr/>
                    <a:lstStyle/>
                    <a:p>
                      <a:pPr algn="ctr" fontAlgn="b"/>
                      <a:r>
                        <a:rPr lang="en-US" sz="1400" u="none" strike="noStrike">
                          <a:effectLst/>
                        </a:rPr>
                        <a:t>variable</a:t>
                      </a:r>
                      <a:endParaRPr lang="en-US"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PC1</a:t>
                      </a:r>
                      <a:endParaRPr lang="en-US" sz="14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65070069"/>
                  </a:ext>
                </a:extLst>
              </a:tr>
              <a:tr h="223983">
                <a:tc>
                  <a:txBody>
                    <a:bodyPr/>
                    <a:lstStyle/>
                    <a:p>
                      <a:pPr algn="l" fontAlgn="b"/>
                      <a:r>
                        <a:rPr lang="en-US" sz="1400" u="none" strike="noStrike">
                          <a:effectLst/>
                        </a:rPr>
                        <a:t>canopy</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0.867128</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7262146"/>
                  </a:ext>
                </a:extLst>
              </a:tr>
              <a:tr h="223983">
                <a:tc>
                  <a:txBody>
                    <a:bodyPr/>
                    <a:lstStyle/>
                    <a:p>
                      <a:pPr algn="l" fontAlgn="b"/>
                      <a:r>
                        <a:rPr lang="en-US" sz="1400" u="none" strike="noStrike">
                          <a:effectLst/>
                        </a:rPr>
                        <a:t>NH4.</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0.792109</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64769920"/>
                  </a:ext>
                </a:extLst>
              </a:tr>
              <a:tr h="223983">
                <a:tc>
                  <a:txBody>
                    <a:bodyPr/>
                    <a:lstStyle/>
                    <a:p>
                      <a:pPr algn="l" fontAlgn="b"/>
                      <a:r>
                        <a:rPr lang="en-US" sz="1400" u="none" strike="noStrike">
                          <a:effectLst/>
                        </a:rPr>
                        <a:t>AP</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-0.69812</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91095508"/>
                  </a:ext>
                </a:extLst>
              </a:tr>
              <a:tr h="223983">
                <a:tc>
                  <a:txBody>
                    <a:bodyPr/>
                    <a:lstStyle/>
                    <a:p>
                      <a:pPr algn="l" fontAlgn="b"/>
                      <a:r>
                        <a:rPr lang="en-US" sz="1400" u="none" strike="noStrike">
                          <a:effectLst/>
                        </a:rPr>
                        <a:t>log.cond</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0.662801</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22490681"/>
                  </a:ext>
                </a:extLst>
              </a:tr>
              <a:tr h="223983">
                <a:tc>
                  <a:txBody>
                    <a:bodyPr/>
                    <a:lstStyle/>
                    <a:p>
                      <a:pPr algn="l" fontAlgn="b"/>
                      <a:r>
                        <a:rPr lang="en-US" sz="1400" u="none" strike="noStrike">
                          <a:effectLst/>
                        </a:rPr>
                        <a:t>LFPP</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0.633236</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45066592"/>
                  </a:ext>
                </a:extLst>
              </a:tr>
              <a:tr h="223983">
                <a:tc>
                  <a:txBody>
                    <a:bodyPr/>
                    <a:lstStyle/>
                    <a:p>
                      <a:pPr algn="l" fontAlgn="b"/>
                      <a:r>
                        <a:rPr lang="en-US" sz="1400" u="none" strike="noStrike">
                          <a:effectLst/>
                        </a:rPr>
                        <a:t>flash.index</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dirty="0">
                          <a:effectLst/>
                        </a:rPr>
                        <a:t>-0.55337</a:t>
                      </a:r>
                      <a:endParaRPr lang="en-US" sz="14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31499388"/>
                  </a:ext>
                </a:extLst>
              </a:tr>
              <a:tr h="223983">
                <a:tc>
                  <a:txBody>
                    <a:bodyPr/>
                    <a:lstStyle/>
                    <a:p>
                      <a:pPr algn="l" fontAlgn="b"/>
                      <a:r>
                        <a:rPr lang="en-US" sz="1400" u="none" strike="noStrike">
                          <a:effectLst/>
                        </a:rPr>
                        <a:t>Rosgen.Index</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dirty="0">
                          <a:effectLst/>
                        </a:rPr>
                        <a:t>-0.11131</a:t>
                      </a:r>
                      <a:endParaRPr lang="en-US" sz="14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98798331"/>
                  </a:ext>
                </a:extLst>
              </a:tr>
            </a:tbl>
          </a:graphicData>
        </a:graphic>
      </p:graphicFrame>
      <p:graphicFrame>
        <p:nvGraphicFramePr>
          <p:cNvPr id="12" name="Table 11">
            <a:extLst>
              <a:ext uri="{FF2B5EF4-FFF2-40B4-BE49-F238E27FC236}">
                <a16:creationId xmlns:a16="http://schemas.microsoft.com/office/drawing/2014/main" id="{F5D3AFF7-0D47-4AB1-AB5E-66C10A04E11A}"/>
              </a:ext>
            </a:extLst>
          </p:cNvPr>
          <p:cNvGraphicFramePr>
            <a:graphicFrameLocks noGrp="1"/>
          </p:cNvGraphicFramePr>
          <p:nvPr>
            <p:extLst>
              <p:ext uri="{D42A27DB-BD31-4B8C-83A1-F6EECF244321}">
                <p14:modId xmlns:p14="http://schemas.microsoft.com/office/powerpoint/2010/main" val="4088942934"/>
              </p:ext>
            </p:extLst>
          </p:nvPr>
        </p:nvGraphicFramePr>
        <p:xfrm>
          <a:off x="9523809" y="2304265"/>
          <a:ext cx="2136280" cy="1783080"/>
        </p:xfrm>
        <a:graphic>
          <a:graphicData uri="http://schemas.openxmlformats.org/drawingml/2006/table">
            <a:tbl>
              <a:tblPr>
                <a:tableStyleId>{5C22544A-7EE6-4342-B048-85BDC9FD1C3A}</a:tableStyleId>
              </a:tblPr>
              <a:tblGrid>
                <a:gridCol w="1068140">
                  <a:extLst>
                    <a:ext uri="{9D8B030D-6E8A-4147-A177-3AD203B41FA5}">
                      <a16:colId xmlns:a16="http://schemas.microsoft.com/office/drawing/2014/main" val="2120680767"/>
                    </a:ext>
                  </a:extLst>
                </a:gridCol>
                <a:gridCol w="1068140">
                  <a:extLst>
                    <a:ext uri="{9D8B030D-6E8A-4147-A177-3AD203B41FA5}">
                      <a16:colId xmlns:a16="http://schemas.microsoft.com/office/drawing/2014/main" val="4135979135"/>
                    </a:ext>
                  </a:extLst>
                </a:gridCol>
              </a:tblGrid>
              <a:tr h="190500">
                <a:tc>
                  <a:txBody>
                    <a:bodyPr/>
                    <a:lstStyle/>
                    <a:p>
                      <a:pPr algn="ctr" fontAlgn="b"/>
                      <a:r>
                        <a:rPr lang="en-US" sz="1400" u="none" strike="noStrike">
                          <a:effectLst/>
                        </a:rPr>
                        <a:t>variable</a:t>
                      </a:r>
                      <a:endParaRPr lang="en-US"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PC2</a:t>
                      </a:r>
                      <a:endParaRPr lang="en-US" sz="14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65742016"/>
                  </a:ext>
                </a:extLst>
              </a:tr>
              <a:tr h="190500">
                <a:tc>
                  <a:txBody>
                    <a:bodyPr/>
                    <a:lstStyle/>
                    <a:p>
                      <a:pPr algn="l" fontAlgn="b"/>
                      <a:r>
                        <a:rPr lang="en-US" sz="1400" u="none" strike="noStrike">
                          <a:effectLst/>
                        </a:rPr>
                        <a:t>AP</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0.615274</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67369266"/>
                  </a:ext>
                </a:extLst>
              </a:tr>
              <a:tr h="190500">
                <a:tc>
                  <a:txBody>
                    <a:bodyPr/>
                    <a:lstStyle/>
                    <a:p>
                      <a:pPr algn="l" fontAlgn="b"/>
                      <a:r>
                        <a:rPr lang="en-US" sz="1400" u="none" strike="noStrike">
                          <a:effectLst/>
                        </a:rPr>
                        <a:t>log.cond</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-0.54994</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3720347"/>
                  </a:ext>
                </a:extLst>
              </a:tr>
              <a:tr h="190500">
                <a:tc>
                  <a:txBody>
                    <a:bodyPr/>
                    <a:lstStyle/>
                    <a:p>
                      <a:pPr algn="l" fontAlgn="b"/>
                      <a:r>
                        <a:rPr lang="en-US" sz="1400" u="none" strike="noStrike">
                          <a:effectLst/>
                        </a:rPr>
                        <a:t>flash.index</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-0.50805</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28766430"/>
                  </a:ext>
                </a:extLst>
              </a:tr>
              <a:tr h="190500">
                <a:tc>
                  <a:txBody>
                    <a:bodyPr/>
                    <a:lstStyle/>
                    <a:p>
                      <a:pPr algn="l" fontAlgn="b"/>
                      <a:r>
                        <a:rPr lang="en-US" sz="1400" u="none" strike="noStrike">
                          <a:effectLst/>
                        </a:rPr>
                        <a:t>LFPP</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0.455821</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47146330"/>
                  </a:ext>
                </a:extLst>
              </a:tr>
              <a:tr h="190500">
                <a:tc>
                  <a:txBody>
                    <a:bodyPr/>
                    <a:lstStyle/>
                    <a:p>
                      <a:pPr algn="l" fontAlgn="b"/>
                      <a:r>
                        <a:rPr lang="en-US" sz="1400" u="none" strike="noStrike">
                          <a:effectLst/>
                        </a:rPr>
                        <a:t>Rosgen.Index</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0.410933</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46144138"/>
                  </a:ext>
                </a:extLst>
              </a:tr>
              <a:tr h="190500">
                <a:tc>
                  <a:txBody>
                    <a:bodyPr/>
                    <a:lstStyle/>
                    <a:p>
                      <a:pPr algn="l" fontAlgn="b"/>
                      <a:r>
                        <a:rPr lang="en-US" sz="1400" u="none" strike="noStrike">
                          <a:effectLst/>
                        </a:rPr>
                        <a:t>NH4.</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0.265428</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65855359"/>
                  </a:ext>
                </a:extLst>
              </a:tr>
              <a:tr h="190500">
                <a:tc>
                  <a:txBody>
                    <a:bodyPr/>
                    <a:lstStyle/>
                    <a:p>
                      <a:pPr algn="l" fontAlgn="b"/>
                      <a:r>
                        <a:rPr lang="en-US" sz="1400" u="none" strike="noStrike" dirty="0">
                          <a:effectLst/>
                        </a:rPr>
                        <a:t>canopy</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dirty="0">
                          <a:effectLst/>
                        </a:rPr>
                        <a:t>0.068905</a:t>
                      </a:r>
                      <a:endParaRPr lang="en-US" sz="14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52576179"/>
                  </a:ext>
                </a:extLst>
              </a:tr>
            </a:tbl>
          </a:graphicData>
        </a:graphic>
      </p:graphicFrame>
      <p:pic>
        <p:nvPicPr>
          <p:cNvPr id="13" name="Graphic 12" descr="Rainy scene outline">
            <a:extLst>
              <a:ext uri="{FF2B5EF4-FFF2-40B4-BE49-F238E27FC236}">
                <a16:creationId xmlns:a16="http://schemas.microsoft.com/office/drawing/2014/main" id="{404A37B5-66E8-438F-A9FD-EF6C828BB3E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86304" y="881529"/>
            <a:ext cx="983734" cy="983734"/>
          </a:xfrm>
          <a:prstGeom prst="rect">
            <a:avLst/>
          </a:prstGeom>
        </p:spPr>
      </p:pic>
      <p:graphicFrame>
        <p:nvGraphicFramePr>
          <p:cNvPr id="14" name="Table 13">
            <a:extLst>
              <a:ext uri="{FF2B5EF4-FFF2-40B4-BE49-F238E27FC236}">
                <a16:creationId xmlns:a16="http://schemas.microsoft.com/office/drawing/2014/main" id="{44023398-7F1D-4287-9E8A-BE451146CD81}"/>
              </a:ext>
            </a:extLst>
          </p:cNvPr>
          <p:cNvGraphicFramePr>
            <a:graphicFrameLocks noGrp="1"/>
          </p:cNvGraphicFramePr>
          <p:nvPr>
            <p:extLst>
              <p:ext uri="{D42A27DB-BD31-4B8C-83A1-F6EECF244321}">
                <p14:modId xmlns:p14="http://schemas.microsoft.com/office/powerpoint/2010/main" val="1378876139"/>
              </p:ext>
            </p:extLst>
          </p:nvPr>
        </p:nvGraphicFramePr>
        <p:xfrm>
          <a:off x="153814" y="5221538"/>
          <a:ext cx="5511801" cy="1524000"/>
        </p:xfrm>
        <a:graphic>
          <a:graphicData uri="http://schemas.openxmlformats.org/drawingml/2006/table">
            <a:tbl>
              <a:tblPr>
                <a:tableStyleId>{5C22544A-7EE6-4342-B048-85BDC9FD1C3A}</a:tableStyleId>
              </a:tblPr>
              <a:tblGrid>
                <a:gridCol w="1436620">
                  <a:extLst>
                    <a:ext uri="{9D8B030D-6E8A-4147-A177-3AD203B41FA5}">
                      <a16:colId xmlns:a16="http://schemas.microsoft.com/office/drawing/2014/main" val="694216017"/>
                    </a:ext>
                  </a:extLst>
                </a:gridCol>
                <a:gridCol w="1205112">
                  <a:extLst>
                    <a:ext uri="{9D8B030D-6E8A-4147-A177-3AD203B41FA5}">
                      <a16:colId xmlns:a16="http://schemas.microsoft.com/office/drawing/2014/main" val="2920416555"/>
                    </a:ext>
                  </a:extLst>
                </a:gridCol>
                <a:gridCol w="1433449">
                  <a:extLst>
                    <a:ext uri="{9D8B030D-6E8A-4147-A177-3AD203B41FA5}">
                      <a16:colId xmlns:a16="http://schemas.microsoft.com/office/drawing/2014/main" val="2800076966"/>
                    </a:ext>
                  </a:extLst>
                </a:gridCol>
                <a:gridCol w="1436620">
                  <a:extLst>
                    <a:ext uri="{9D8B030D-6E8A-4147-A177-3AD203B41FA5}">
                      <a16:colId xmlns:a16="http://schemas.microsoft.com/office/drawing/2014/main" val="2759428432"/>
                    </a:ext>
                  </a:extLst>
                </a:gridCol>
              </a:tblGrid>
              <a:tr h="190500">
                <a:tc>
                  <a:txBody>
                    <a:bodyPr/>
                    <a:lstStyle/>
                    <a:p>
                      <a:pPr algn="ctr" fontAlgn="b"/>
                      <a:r>
                        <a:rPr lang="en-US" sz="1100" u="none" strike="noStrike">
                          <a:effectLst/>
                        </a:rPr>
                        <a:t>metric</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Standard deviation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Proportion of Variance</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Cumulative Proportion</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57808034"/>
                  </a:ext>
                </a:extLst>
              </a:tr>
              <a:tr h="190500">
                <a:tc>
                  <a:txBody>
                    <a:bodyPr/>
                    <a:lstStyle/>
                    <a:p>
                      <a:pPr algn="ctr" fontAlgn="b"/>
                      <a:r>
                        <a:rPr lang="en-US" sz="1100" u="none" strike="noStrike">
                          <a:effectLst/>
                        </a:rPr>
                        <a:t>PC1</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1.739434199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0.43223</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0.43223</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50956336"/>
                  </a:ext>
                </a:extLst>
              </a:tr>
              <a:tr h="190500">
                <a:tc>
                  <a:txBody>
                    <a:bodyPr/>
                    <a:lstStyle/>
                    <a:p>
                      <a:pPr algn="ctr" fontAlgn="b"/>
                      <a:r>
                        <a:rPr lang="en-US" sz="1100" u="none" strike="noStrike">
                          <a:effectLst/>
                        </a:rPr>
                        <a:t>PC2</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1.179388223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0.19871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0.63094</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45512272"/>
                  </a:ext>
                </a:extLst>
              </a:tr>
              <a:tr h="190500">
                <a:tc>
                  <a:txBody>
                    <a:bodyPr/>
                    <a:lstStyle/>
                    <a:p>
                      <a:pPr algn="ctr" fontAlgn="b"/>
                      <a:r>
                        <a:rPr lang="en-US" sz="1100" u="none" strike="noStrike">
                          <a:effectLst/>
                        </a:rPr>
                        <a:t>PC3</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1.085778668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0.16842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0.79936</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29386644"/>
                  </a:ext>
                </a:extLst>
              </a:tr>
              <a:tr h="190500">
                <a:tc>
                  <a:txBody>
                    <a:bodyPr/>
                    <a:lstStyle/>
                    <a:p>
                      <a:pPr algn="ctr" fontAlgn="b"/>
                      <a:r>
                        <a:rPr lang="en-US" sz="1100" u="none" strike="noStrike">
                          <a:effectLst/>
                        </a:rPr>
                        <a:t>PC4</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0.839789846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0.10075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0.90011</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20240415"/>
                  </a:ext>
                </a:extLst>
              </a:tr>
              <a:tr h="190500">
                <a:tc>
                  <a:txBody>
                    <a:bodyPr/>
                    <a:lstStyle/>
                    <a:p>
                      <a:pPr algn="ctr" fontAlgn="b"/>
                      <a:r>
                        <a:rPr lang="en-US" sz="1100" u="none" strike="noStrike">
                          <a:effectLst/>
                        </a:rPr>
                        <a:t>PC5</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0.699978246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0.9701</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26625873"/>
                  </a:ext>
                </a:extLst>
              </a:tr>
              <a:tr h="190500">
                <a:tc>
                  <a:txBody>
                    <a:bodyPr/>
                    <a:lstStyle/>
                    <a:p>
                      <a:pPr algn="ctr" fontAlgn="b"/>
                      <a:r>
                        <a:rPr lang="en-US" sz="1100" u="none" strike="noStrike">
                          <a:effectLst/>
                        </a:rPr>
                        <a:t>PC6</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0.424007876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0.02568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0.99579</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83950378"/>
                  </a:ext>
                </a:extLst>
              </a:tr>
              <a:tr h="190500">
                <a:tc>
                  <a:txBody>
                    <a:bodyPr/>
                    <a:lstStyle/>
                    <a:p>
                      <a:pPr algn="ctr" fontAlgn="b"/>
                      <a:r>
                        <a:rPr lang="en-US" sz="1100" u="none" strike="noStrike">
                          <a:effectLst/>
                        </a:rPr>
                        <a:t>PC7</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0.171748545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0.00421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1179433"/>
                  </a:ext>
                </a:extLst>
              </a:tr>
            </a:tbl>
          </a:graphicData>
        </a:graphic>
      </p:graphicFrame>
    </p:spTree>
    <p:extLst>
      <p:ext uri="{BB962C8B-B14F-4D97-AF65-F5344CB8AC3E}">
        <p14:creationId xmlns:p14="http://schemas.microsoft.com/office/powerpoint/2010/main" val="40407497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76078AD-F41B-49D5-A215-BEB48E06655C}"/>
              </a:ext>
            </a:extLst>
          </p:cNvPr>
          <p:cNvGraphicFramePr>
            <a:graphicFrameLocks noGrp="1"/>
          </p:cNvGraphicFramePr>
          <p:nvPr>
            <p:extLst>
              <p:ext uri="{D42A27DB-BD31-4B8C-83A1-F6EECF244321}">
                <p14:modId xmlns:p14="http://schemas.microsoft.com/office/powerpoint/2010/main" val="218500339"/>
              </p:ext>
            </p:extLst>
          </p:nvPr>
        </p:nvGraphicFramePr>
        <p:xfrm>
          <a:off x="1873250" y="2406809"/>
          <a:ext cx="4708832" cy="3188970"/>
        </p:xfrm>
        <a:graphic>
          <a:graphicData uri="http://schemas.openxmlformats.org/drawingml/2006/table">
            <a:tbl>
              <a:tblPr/>
              <a:tblGrid>
                <a:gridCol w="1303337">
                  <a:extLst>
                    <a:ext uri="{9D8B030D-6E8A-4147-A177-3AD203B41FA5}">
                      <a16:colId xmlns:a16="http://schemas.microsoft.com/office/drawing/2014/main" val="505767909"/>
                    </a:ext>
                  </a:extLst>
                </a:gridCol>
                <a:gridCol w="1041009">
                  <a:extLst>
                    <a:ext uri="{9D8B030D-6E8A-4147-A177-3AD203B41FA5}">
                      <a16:colId xmlns:a16="http://schemas.microsoft.com/office/drawing/2014/main" val="4215987598"/>
                    </a:ext>
                  </a:extLst>
                </a:gridCol>
                <a:gridCol w="520504">
                  <a:extLst>
                    <a:ext uri="{9D8B030D-6E8A-4147-A177-3AD203B41FA5}">
                      <a16:colId xmlns:a16="http://schemas.microsoft.com/office/drawing/2014/main" val="1017433444"/>
                    </a:ext>
                  </a:extLst>
                </a:gridCol>
                <a:gridCol w="1091790">
                  <a:extLst>
                    <a:ext uri="{9D8B030D-6E8A-4147-A177-3AD203B41FA5}">
                      <a16:colId xmlns:a16="http://schemas.microsoft.com/office/drawing/2014/main" val="1485742145"/>
                    </a:ext>
                  </a:extLst>
                </a:gridCol>
                <a:gridCol w="752192">
                  <a:extLst>
                    <a:ext uri="{9D8B030D-6E8A-4147-A177-3AD203B41FA5}">
                      <a16:colId xmlns:a16="http://schemas.microsoft.com/office/drawing/2014/main" val="1000736940"/>
                    </a:ext>
                  </a:extLst>
                </a:gridCol>
              </a:tblGrid>
              <a:tr h="238125">
                <a:tc>
                  <a:txBody>
                    <a:bodyPr/>
                    <a:lstStyle/>
                    <a:p>
                      <a:pPr algn="ctr" fontAlgn="b"/>
                      <a:r>
                        <a:rPr lang="en-US" sz="1200" b="1" i="0" u="none" strike="noStrike">
                          <a:solidFill>
                            <a:srgbClr val="000000"/>
                          </a:solidFill>
                          <a:effectLst/>
                          <a:latin typeface="Arial" panose="020B0604020202020204" pitchFamily="34" charset="0"/>
                        </a:rPr>
                        <a:t>Vector Input</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axis1</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axis2</a:t>
                      </a:r>
                    </a:p>
                  </a:txBody>
                  <a:tcPr marL="9525" marR="9525" marT="9525" marB="0" anchor="b">
                    <a:lnL>
                      <a:noFill/>
                    </a:lnL>
                    <a:lnR>
                      <a:noFill/>
                    </a:lnR>
                    <a:lnT>
                      <a:noFill/>
                    </a:lnT>
                    <a:lnB>
                      <a:noFill/>
                    </a:lnB>
                  </a:tcPr>
                </a:tc>
                <a:tc>
                  <a:txBody>
                    <a:bodyPr/>
                    <a:lstStyle/>
                    <a:p>
                      <a:pPr algn="ctr" fontAlgn="b"/>
                      <a:r>
                        <a:rPr lang="en-US" sz="1200" b="1" i="0" u="none" strike="noStrike">
                          <a:solidFill>
                            <a:srgbClr val="000000"/>
                          </a:solidFill>
                          <a:effectLst/>
                          <a:latin typeface="Arial" panose="020B0604020202020204" pitchFamily="34" charset="0"/>
                        </a:rPr>
                        <a:t>R</a:t>
                      </a:r>
                      <a:r>
                        <a:rPr lang="en-US" sz="1200" b="1" i="0" u="none" strike="noStrike" baseline="30000">
                          <a:solidFill>
                            <a:srgbClr val="000000"/>
                          </a:solidFill>
                          <a:effectLst/>
                          <a:latin typeface="Arial" panose="020B0604020202020204" pitchFamily="34" charset="0"/>
                        </a:rPr>
                        <a:t>2</a:t>
                      </a:r>
                      <a:endParaRPr lang="en-US" sz="1200" b="1"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r>
                        <a:rPr lang="en-US" sz="1200" b="1" i="1" u="none" strike="noStrike">
                          <a:solidFill>
                            <a:srgbClr val="000000"/>
                          </a:solidFill>
                          <a:effectLst/>
                          <a:latin typeface="Arial" panose="020B0604020202020204" pitchFamily="34" charset="0"/>
                        </a:rPr>
                        <a:t>p</a:t>
                      </a:r>
                      <a:r>
                        <a:rPr lang="en-US" sz="1200" b="1" i="0" u="none" strike="noStrike">
                          <a:solidFill>
                            <a:srgbClr val="000000"/>
                          </a:solidFill>
                          <a:effectLst/>
                          <a:latin typeface="Arial" panose="020B0604020202020204" pitchFamily="34" charset="0"/>
                        </a:rPr>
                        <a:t>-value</a:t>
                      </a:r>
                    </a:p>
                  </a:txBody>
                  <a:tcPr marL="9525" marR="9525" marT="9525" marB="0" anchor="b">
                    <a:lnL>
                      <a:noFill/>
                    </a:lnL>
                    <a:lnR>
                      <a:noFill/>
                    </a:lnR>
                    <a:lnT>
                      <a:noFill/>
                    </a:lnT>
                    <a:lnB>
                      <a:noFill/>
                    </a:lnB>
                  </a:tcPr>
                </a:tc>
                <a:extLst>
                  <a:ext uri="{0D108BD9-81ED-4DB2-BD59-A6C34878D82A}">
                    <a16:rowId xmlns:a16="http://schemas.microsoft.com/office/drawing/2014/main" val="3398150274"/>
                  </a:ext>
                </a:extLst>
              </a:tr>
              <a:tr h="190500">
                <a:tc>
                  <a:txBody>
                    <a:bodyPr/>
                    <a:lstStyle/>
                    <a:p>
                      <a:pPr algn="ctr" fontAlgn="b"/>
                      <a:r>
                        <a:rPr lang="en-US" sz="1200" b="0" i="0" u="none" strike="noStrike">
                          <a:solidFill>
                            <a:srgbClr val="000000"/>
                          </a:solidFill>
                          <a:effectLst/>
                          <a:latin typeface="Arial" panose="020B0604020202020204" pitchFamily="34" charset="0"/>
                        </a:rPr>
                        <a:t>Precipitation</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0.976</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-1.000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0.022 *</a:t>
                      </a:r>
                    </a:p>
                  </a:txBody>
                  <a:tcPr marL="9525" marR="9525" marT="9525" marB="0" anchor="b">
                    <a:lnL>
                      <a:noFill/>
                    </a:lnL>
                    <a:lnR>
                      <a:noFill/>
                    </a:lnR>
                    <a:lnT>
                      <a:noFill/>
                    </a:lnT>
                    <a:lnB>
                      <a:noFill/>
                    </a:lnB>
                  </a:tcPr>
                </a:tc>
                <a:extLst>
                  <a:ext uri="{0D108BD9-81ED-4DB2-BD59-A6C34878D82A}">
                    <a16:rowId xmlns:a16="http://schemas.microsoft.com/office/drawing/2014/main" val="2185883779"/>
                  </a:ext>
                </a:extLst>
              </a:tr>
              <a:tr h="190500">
                <a:tc>
                  <a:txBody>
                    <a:bodyPr/>
                    <a:lstStyle/>
                    <a:p>
                      <a:pPr algn="ctr" fontAlgn="b"/>
                      <a:r>
                        <a:rPr lang="en-US" sz="1200" b="0" i="0" u="none" strike="noStrike">
                          <a:solidFill>
                            <a:srgbClr val="000000"/>
                          </a:solidFill>
                          <a:effectLst/>
                          <a:latin typeface="Arial" panose="020B0604020202020204" pitchFamily="34" charset="0"/>
                        </a:rPr>
                        <a:t>Conductivity</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0.711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0.995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0.103</a:t>
                      </a:r>
                    </a:p>
                  </a:txBody>
                  <a:tcPr marL="9525" marR="9525" marT="9525" marB="0" anchor="b">
                    <a:lnL>
                      <a:noFill/>
                    </a:lnL>
                    <a:lnR>
                      <a:noFill/>
                    </a:lnR>
                    <a:lnT>
                      <a:noFill/>
                    </a:lnT>
                    <a:lnB>
                      <a:noFill/>
                    </a:lnB>
                  </a:tcPr>
                </a:tc>
                <a:extLst>
                  <a:ext uri="{0D108BD9-81ED-4DB2-BD59-A6C34878D82A}">
                    <a16:rowId xmlns:a16="http://schemas.microsoft.com/office/drawing/2014/main" val="1613409990"/>
                  </a:ext>
                </a:extLst>
              </a:tr>
              <a:tr h="190500">
                <a:tc>
                  <a:txBody>
                    <a:bodyPr/>
                    <a:lstStyle/>
                    <a:p>
                      <a:pPr algn="ctr" fontAlgn="b"/>
                      <a:r>
                        <a:rPr lang="en-US" sz="1200" b="0" i="0" u="none" strike="noStrike">
                          <a:solidFill>
                            <a:srgbClr val="000000"/>
                          </a:solidFill>
                          <a:effectLst/>
                          <a:latin typeface="Arial" panose="020B0604020202020204" pitchFamily="34" charset="0"/>
                        </a:rPr>
                        <a:t>Rosgen Index</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0.074</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0.759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-0.222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-0.975 *</a:t>
                      </a:r>
                    </a:p>
                  </a:txBody>
                  <a:tcPr marL="9525" marR="9525" marT="9525" marB="0" anchor="b">
                    <a:lnL>
                      <a:noFill/>
                    </a:lnL>
                    <a:lnR>
                      <a:noFill/>
                    </a:lnR>
                    <a:lnT>
                      <a:noFill/>
                    </a:lnT>
                    <a:lnB>
                      <a:noFill/>
                    </a:lnB>
                  </a:tcPr>
                </a:tc>
                <a:extLst>
                  <a:ext uri="{0D108BD9-81ED-4DB2-BD59-A6C34878D82A}">
                    <a16:rowId xmlns:a16="http://schemas.microsoft.com/office/drawing/2014/main" val="1681640090"/>
                  </a:ext>
                </a:extLst>
              </a:tr>
              <a:tr h="190500">
                <a:tc>
                  <a:txBody>
                    <a:bodyPr/>
                    <a:lstStyle/>
                    <a:p>
                      <a:pPr algn="ctr" fontAlgn="b"/>
                      <a:r>
                        <a:rPr lang="en-US" sz="1200" b="0" i="0" u="none" strike="noStrike">
                          <a:solidFill>
                            <a:srgbClr val="000000"/>
                          </a:solidFill>
                          <a:effectLst/>
                          <a:latin typeface="Arial" panose="020B0604020202020204" pitchFamily="34" charset="0"/>
                        </a:rPr>
                        <a:t>Canopy</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0.550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0.082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0.697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0.717</a:t>
                      </a:r>
                    </a:p>
                  </a:txBody>
                  <a:tcPr marL="9525" marR="9525" marT="9525" marB="0" anchor="b">
                    <a:lnL>
                      <a:noFill/>
                    </a:lnL>
                    <a:lnR>
                      <a:noFill/>
                    </a:lnR>
                    <a:lnT>
                      <a:noFill/>
                    </a:lnT>
                    <a:lnB>
                      <a:noFill/>
                    </a:lnB>
                  </a:tcPr>
                </a:tc>
                <a:extLst>
                  <a:ext uri="{0D108BD9-81ED-4DB2-BD59-A6C34878D82A}">
                    <a16:rowId xmlns:a16="http://schemas.microsoft.com/office/drawing/2014/main" val="2929798604"/>
                  </a:ext>
                </a:extLst>
              </a:tr>
              <a:tr h="257175">
                <a:tc>
                  <a:txBody>
                    <a:bodyPr/>
                    <a:lstStyle/>
                    <a:p>
                      <a:pPr algn="ctr" fontAlgn="b"/>
                      <a:r>
                        <a:rPr lang="en-US" sz="1200" b="0" i="0" u="none" strike="noStrike">
                          <a:solidFill>
                            <a:srgbClr val="000000"/>
                          </a:solidFill>
                          <a:effectLst/>
                          <a:latin typeface="Arial" panose="020B0604020202020204" pitchFamily="34" charset="0"/>
                        </a:rPr>
                        <a:t>NH</a:t>
                      </a:r>
                      <a:r>
                        <a:rPr lang="en-US" sz="1200" b="0" i="0" u="none" strike="noStrike" baseline="-25000">
                          <a:solidFill>
                            <a:srgbClr val="000000"/>
                          </a:solidFill>
                          <a:effectLst/>
                          <a:latin typeface="Arial" panose="020B0604020202020204" pitchFamily="34" charset="0"/>
                        </a:rPr>
                        <a:t>4</a:t>
                      </a:r>
                      <a:r>
                        <a:rPr lang="en-US" sz="1200" b="0" i="0" u="none" strike="noStrike" baseline="30000">
                          <a:solidFill>
                            <a:srgbClr val="000000"/>
                          </a:solidFill>
                          <a:effectLst/>
                          <a:latin typeface="Arial" panose="020B0604020202020204" pitchFamily="34" charset="0"/>
                        </a:rPr>
                        <a:t>+</a:t>
                      </a:r>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0.250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0.372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0.888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0.460</a:t>
                      </a:r>
                    </a:p>
                  </a:txBody>
                  <a:tcPr marL="9525" marR="9525" marT="9525" marB="0" anchor="b">
                    <a:lnL>
                      <a:noFill/>
                    </a:lnL>
                    <a:lnR>
                      <a:noFill/>
                    </a:lnR>
                    <a:lnT>
                      <a:noFill/>
                    </a:lnT>
                    <a:lnB>
                      <a:noFill/>
                    </a:lnB>
                  </a:tcPr>
                </a:tc>
                <a:extLst>
                  <a:ext uri="{0D108BD9-81ED-4DB2-BD59-A6C34878D82A}">
                    <a16:rowId xmlns:a16="http://schemas.microsoft.com/office/drawing/2014/main" val="1486019125"/>
                  </a:ext>
                </a:extLst>
              </a:tr>
              <a:tr h="190500">
                <a:tc>
                  <a:txBody>
                    <a:bodyPr/>
                    <a:lstStyle/>
                    <a:p>
                      <a:pPr algn="ctr" fontAlgn="b"/>
                      <a:r>
                        <a:rPr lang="en-US" sz="1200" b="0" i="0" u="none" strike="noStrike">
                          <a:solidFill>
                            <a:srgbClr val="000000"/>
                          </a:solidFill>
                          <a:effectLst/>
                          <a:latin typeface="Arial" panose="020B0604020202020204" pitchFamily="34" charset="0"/>
                        </a:rPr>
                        <a:t>Flash Index</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0.935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-0.389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-0.921 *</a:t>
                      </a:r>
                    </a:p>
                  </a:txBody>
                  <a:tcPr marL="9525" marR="9525" marT="9525" marB="0" anchor="b">
                    <a:lnL>
                      <a:noFill/>
                    </a:lnL>
                    <a:lnR>
                      <a:noFill/>
                    </a:lnR>
                    <a:lnT>
                      <a:noFill/>
                    </a:lnT>
                    <a:lnB>
                      <a:noFill/>
                    </a:lnB>
                  </a:tcPr>
                </a:tc>
                <a:extLst>
                  <a:ext uri="{0D108BD9-81ED-4DB2-BD59-A6C34878D82A}">
                    <a16:rowId xmlns:a16="http://schemas.microsoft.com/office/drawing/2014/main" val="2535067570"/>
                  </a:ext>
                </a:extLst>
              </a:tr>
              <a:tr h="190500">
                <a:tc>
                  <a:txBody>
                    <a:bodyPr/>
                    <a:lstStyle/>
                    <a:p>
                      <a:pPr algn="ctr" fontAlgn="b"/>
                      <a:r>
                        <a:rPr lang="en-US" sz="1200" b="0" i="0" u="none" strike="noStrike">
                          <a:solidFill>
                            <a:srgbClr val="000000"/>
                          </a:solidFill>
                          <a:effectLst/>
                          <a:latin typeface="Arial" panose="020B0604020202020204" pitchFamily="34" charset="0"/>
                        </a:rPr>
                        <a:t>Low Flow Pulse %</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0.171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0.502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0.494</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0.869</a:t>
                      </a:r>
                    </a:p>
                  </a:txBody>
                  <a:tcPr marL="9525" marR="9525" marT="9525" marB="0" anchor="b">
                    <a:lnL>
                      <a:noFill/>
                    </a:lnL>
                    <a:lnR>
                      <a:noFill/>
                    </a:lnR>
                    <a:lnT>
                      <a:noFill/>
                    </a:lnT>
                    <a:lnB>
                      <a:noFill/>
                    </a:lnB>
                  </a:tcPr>
                </a:tc>
                <a:extLst>
                  <a:ext uri="{0D108BD9-81ED-4DB2-BD59-A6C34878D82A}">
                    <a16:rowId xmlns:a16="http://schemas.microsoft.com/office/drawing/2014/main" val="3745046345"/>
                  </a:ext>
                </a:extLst>
              </a:tr>
              <a:tr h="190500">
                <a:tc>
                  <a:txBody>
                    <a:bodyPr/>
                    <a:lstStyle/>
                    <a:p>
                      <a:pPr algn="ctr" fontAlgn="b"/>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ctr" fontAlgn="b"/>
                      <a:endParaRPr lang="en-US"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689277732"/>
                  </a:ext>
                </a:extLst>
              </a:tr>
              <a:tr h="190500">
                <a:tc>
                  <a:txBody>
                    <a:bodyPr/>
                    <a:lstStyle/>
                    <a:p>
                      <a:pPr algn="ctr" fontAlgn="b"/>
                      <a:r>
                        <a:rPr lang="en-US" sz="1200" b="0" i="1" u="none" strike="noStrike">
                          <a:solidFill>
                            <a:srgbClr val="000000"/>
                          </a:solidFill>
                          <a:effectLst/>
                          <a:latin typeface="Arial" panose="020B0604020202020204" pitchFamily="34" charset="0"/>
                        </a:rPr>
                        <a:t>Hyalella</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-0.168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0.780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0.007 *</a:t>
                      </a:r>
                    </a:p>
                  </a:txBody>
                  <a:tcPr marL="9525" marR="9525" marT="9525" marB="0" anchor="b">
                    <a:lnL>
                      <a:noFill/>
                    </a:lnL>
                    <a:lnR>
                      <a:noFill/>
                    </a:lnR>
                    <a:lnT>
                      <a:noFill/>
                    </a:lnT>
                    <a:lnB>
                      <a:noFill/>
                    </a:lnB>
                  </a:tcPr>
                </a:tc>
                <a:extLst>
                  <a:ext uri="{0D108BD9-81ED-4DB2-BD59-A6C34878D82A}">
                    <a16:rowId xmlns:a16="http://schemas.microsoft.com/office/drawing/2014/main" val="3131787666"/>
                  </a:ext>
                </a:extLst>
              </a:tr>
              <a:tr h="190500">
                <a:tc>
                  <a:txBody>
                    <a:bodyPr/>
                    <a:lstStyle/>
                    <a:p>
                      <a:pPr algn="ctr" fontAlgn="b"/>
                      <a:r>
                        <a:rPr lang="en-US" sz="1200" b="0" i="1" u="none" strike="noStrike">
                          <a:solidFill>
                            <a:srgbClr val="000000"/>
                          </a:solidFill>
                          <a:effectLst/>
                          <a:latin typeface="Arial" panose="020B0604020202020204" pitchFamily="34" charset="0"/>
                        </a:rPr>
                        <a:t>Cheumatopsyche</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-0.140</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0.158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0.741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0.009 *</a:t>
                      </a:r>
                    </a:p>
                  </a:txBody>
                  <a:tcPr marL="9525" marR="9525" marT="9525" marB="0" anchor="b">
                    <a:lnL>
                      <a:noFill/>
                    </a:lnL>
                    <a:lnR>
                      <a:noFill/>
                    </a:lnR>
                    <a:lnT>
                      <a:noFill/>
                    </a:lnT>
                    <a:lnB>
                      <a:noFill/>
                    </a:lnB>
                  </a:tcPr>
                </a:tc>
                <a:extLst>
                  <a:ext uri="{0D108BD9-81ED-4DB2-BD59-A6C34878D82A}">
                    <a16:rowId xmlns:a16="http://schemas.microsoft.com/office/drawing/2014/main" val="3371759155"/>
                  </a:ext>
                </a:extLst>
              </a:tr>
              <a:tr h="190500">
                <a:tc>
                  <a:txBody>
                    <a:bodyPr/>
                    <a:lstStyle/>
                    <a:p>
                      <a:pPr algn="ctr" fontAlgn="b"/>
                      <a:r>
                        <a:rPr lang="en-US" sz="1200" b="0" i="1" u="none" strike="noStrike">
                          <a:solidFill>
                            <a:srgbClr val="000000"/>
                          </a:solidFill>
                          <a:effectLst/>
                          <a:latin typeface="Arial" panose="020B0604020202020204" pitchFamily="34" charset="0"/>
                        </a:rPr>
                        <a:t>Melanoides</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0.266</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-0.002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0.691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0.017 *</a:t>
                      </a:r>
                    </a:p>
                  </a:txBody>
                  <a:tcPr marL="9525" marR="9525" marT="9525" marB="0" anchor="b">
                    <a:lnL>
                      <a:noFill/>
                    </a:lnL>
                    <a:lnR>
                      <a:noFill/>
                    </a:lnR>
                    <a:lnT>
                      <a:noFill/>
                    </a:lnT>
                    <a:lnB>
                      <a:noFill/>
                    </a:lnB>
                  </a:tcPr>
                </a:tc>
                <a:extLst>
                  <a:ext uri="{0D108BD9-81ED-4DB2-BD59-A6C34878D82A}">
                    <a16:rowId xmlns:a16="http://schemas.microsoft.com/office/drawing/2014/main" val="3227955128"/>
                  </a:ext>
                </a:extLst>
              </a:tr>
              <a:tr h="190500">
                <a:tc>
                  <a:txBody>
                    <a:bodyPr/>
                    <a:lstStyle/>
                    <a:p>
                      <a:pPr algn="ctr" fontAlgn="b"/>
                      <a:r>
                        <a:rPr lang="en-US" sz="1200" b="0" i="1" u="none" strike="noStrike">
                          <a:solidFill>
                            <a:srgbClr val="000000"/>
                          </a:solidFill>
                          <a:effectLst/>
                          <a:latin typeface="Arial" panose="020B0604020202020204" pitchFamily="34" charset="0"/>
                        </a:rPr>
                        <a:t>Plauditus</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-0.138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-0.091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0.661</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0.027 *</a:t>
                      </a:r>
                    </a:p>
                  </a:txBody>
                  <a:tcPr marL="9525" marR="9525" marT="9525" marB="0" anchor="b">
                    <a:lnL>
                      <a:noFill/>
                    </a:lnL>
                    <a:lnR>
                      <a:noFill/>
                    </a:lnR>
                    <a:lnT>
                      <a:noFill/>
                    </a:lnT>
                    <a:lnB>
                      <a:noFill/>
                    </a:lnB>
                  </a:tcPr>
                </a:tc>
                <a:extLst>
                  <a:ext uri="{0D108BD9-81ED-4DB2-BD59-A6C34878D82A}">
                    <a16:rowId xmlns:a16="http://schemas.microsoft.com/office/drawing/2014/main" val="2232438420"/>
                  </a:ext>
                </a:extLst>
              </a:tr>
              <a:tr h="190500">
                <a:tc>
                  <a:txBody>
                    <a:bodyPr/>
                    <a:lstStyle/>
                    <a:p>
                      <a:pPr algn="ctr" fontAlgn="b"/>
                      <a:r>
                        <a:rPr lang="en-US" sz="1200" b="0" i="1" u="none" strike="noStrike">
                          <a:solidFill>
                            <a:srgbClr val="000000"/>
                          </a:solidFill>
                          <a:effectLst/>
                          <a:latin typeface="Arial" panose="020B0604020202020204" pitchFamily="34" charset="0"/>
                        </a:rPr>
                        <a:t>Physa</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0.047</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-0.158</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0.639</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0.033 *</a:t>
                      </a:r>
                    </a:p>
                  </a:txBody>
                  <a:tcPr marL="9525" marR="9525" marT="9525" marB="0" anchor="b">
                    <a:lnL>
                      <a:noFill/>
                    </a:lnL>
                    <a:lnR>
                      <a:noFill/>
                    </a:lnR>
                    <a:lnT>
                      <a:noFill/>
                    </a:lnT>
                    <a:lnB>
                      <a:noFill/>
                    </a:lnB>
                  </a:tcPr>
                </a:tc>
                <a:extLst>
                  <a:ext uri="{0D108BD9-81ED-4DB2-BD59-A6C34878D82A}">
                    <a16:rowId xmlns:a16="http://schemas.microsoft.com/office/drawing/2014/main" val="1733167930"/>
                  </a:ext>
                </a:extLst>
              </a:tr>
              <a:tr h="190500">
                <a:tc>
                  <a:txBody>
                    <a:bodyPr/>
                    <a:lstStyle/>
                    <a:p>
                      <a:pPr algn="ctr" fontAlgn="b"/>
                      <a:r>
                        <a:rPr lang="en-US" sz="1200" b="0" i="1" u="none" strike="noStrike">
                          <a:solidFill>
                            <a:srgbClr val="000000"/>
                          </a:solidFill>
                          <a:effectLst/>
                          <a:latin typeface="Arial" panose="020B0604020202020204" pitchFamily="34" charset="0"/>
                        </a:rPr>
                        <a:t>Caenis</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-0.135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-0.162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0.642</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0.037 *</a:t>
                      </a:r>
                    </a:p>
                  </a:txBody>
                  <a:tcPr marL="9525" marR="9525" marT="9525" marB="0" anchor="b">
                    <a:lnL>
                      <a:noFill/>
                    </a:lnL>
                    <a:lnR>
                      <a:noFill/>
                    </a:lnR>
                    <a:lnT>
                      <a:noFill/>
                    </a:lnT>
                    <a:lnB>
                      <a:noFill/>
                    </a:lnB>
                  </a:tcPr>
                </a:tc>
                <a:extLst>
                  <a:ext uri="{0D108BD9-81ED-4DB2-BD59-A6C34878D82A}">
                    <a16:rowId xmlns:a16="http://schemas.microsoft.com/office/drawing/2014/main" val="663731100"/>
                  </a:ext>
                </a:extLst>
              </a:tr>
              <a:tr h="190500">
                <a:tc>
                  <a:txBody>
                    <a:bodyPr/>
                    <a:lstStyle/>
                    <a:p>
                      <a:pPr algn="ctr" fontAlgn="b"/>
                      <a:r>
                        <a:rPr lang="en-US" sz="1200" b="0" i="1" u="none" strike="noStrike">
                          <a:solidFill>
                            <a:srgbClr val="000000"/>
                          </a:solidFill>
                          <a:effectLst/>
                          <a:latin typeface="Arial" panose="020B0604020202020204" pitchFamily="34" charset="0"/>
                        </a:rPr>
                        <a:t>Palaemonetes</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-0.135</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0.024</a:t>
                      </a:r>
                    </a:p>
                  </a:txBody>
                  <a:tcPr marL="9525" marR="9525" marT="9525" marB="0" anchor="b">
                    <a:lnL>
                      <a:noFill/>
                    </a:lnL>
                    <a:lnR>
                      <a:noFill/>
                    </a:lnR>
                    <a:lnT>
                      <a:noFill/>
                    </a:lnT>
                    <a:lnB>
                      <a:noFill/>
                    </a:lnB>
                  </a:tcPr>
                </a:tc>
                <a:tc>
                  <a:txBody>
                    <a:bodyPr/>
                    <a:lstStyle/>
                    <a:p>
                      <a:pPr algn="ctr" fontAlgn="b"/>
                      <a:r>
                        <a:rPr lang="en-US" sz="1200" b="0" i="0" u="none" strike="noStrike">
                          <a:solidFill>
                            <a:srgbClr val="000000"/>
                          </a:solidFill>
                          <a:effectLst/>
                          <a:latin typeface="Arial" panose="020B0604020202020204" pitchFamily="34" charset="0"/>
                        </a:rPr>
                        <a:t>0.575</a:t>
                      </a:r>
                    </a:p>
                  </a:txBody>
                  <a:tcPr marL="9525" marR="9525" marT="9525" marB="0" anchor="b">
                    <a:lnL>
                      <a:noFill/>
                    </a:lnL>
                    <a:lnR>
                      <a:noFill/>
                    </a:lnR>
                    <a:lnT>
                      <a:noFill/>
                    </a:lnT>
                    <a:lnB>
                      <a:noFill/>
                    </a:lnB>
                  </a:tcPr>
                </a:tc>
                <a:tc>
                  <a:txBody>
                    <a:bodyPr/>
                    <a:lstStyle/>
                    <a:p>
                      <a:pPr algn="ctr" fontAlgn="b"/>
                      <a:r>
                        <a:rPr lang="en-US" sz="1200" b="0" i="0" u="none" strike="noStrike" dirty="0">
                          <a:solidFill>
                            <a:srgbClr val="000000"/>
                          </a:solidFill>
                          <a:effectLst/>
                          <a:latin typeface="Arial" panose="020B0604020202020204" pitchFamily="34" charset="0"/>
                        </a:rPr>
                        <a:t>0.045 *</a:t>
                      </a:r>
                    </a:p>
                  </a:txBody>
                  <a:tcPr marL="9525" marR="9525" marT="9525" marB="0" anchor="b">
                    <a:lnL>
                      <a:noFill/>
                    </a:lnL>
                    <a:lnR>
                      <a:noFill/>
                    </a:lnR>
                    <a:lnT>
                      <a:noFill/>
                    </a:lnT>
                    <a:lnB>
                      <a:noFill/>
                    </a:lnB>
                  </a:tcPr>
                </a:tc>
                <a:extLst>
                  <a:ext uri="{0D108BD9-81ED-4DB2-BD59-A6C34878D82A}">
                    <a16:rowId xmlns:a16="http://schemas.microsoft.com/office/drawing/2014/main" val="3532604055"/>
                  </a:ext>
                </a:extLst>
              </a:tr>
            </a:tbl>
          </a:graphicData>
        </a:graphic>
      </p:graphicFrame>
    </p:spTree>
    <p:extLst>
      <p:ext uri="{BB962C8B-B14F-4D97-AF65-F5344CB8AC3E}">
        <p14:creationId xmlns:p14="http://schemas.microsoft.com/office/powerpoint/2010/main" val="12300633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CFC9D21B-F979-45FB-BD8E-29AA14087574}"/>
              </a:ext>
            </a:extLst>
          </p:cNvPr>
          <p:cNvGraphicFramePr>
            <a:graphicFrameLocks noGrp="1"/>
          </p:cNvGraphicFramePr>
          <p:nvPr>
            <p:extLst>
              <p:ext uri="{D42A27DB-BD31-4B8C-83A1-F6EECF244321}">
                <p14:modId xmlns:p14="http://schemas.microsoft.com/office/powerpoint/2010/main" val="2530034903"/>
              </p:ext>
            </p:extLst>
          </p:nvPr>
        </p:nvGraphicFramePr>
        <p:xfrm>
          <a:off x="54185" y="0"/>
          <a:ext cx="12083630" cy="3562705"/>
        </p:xfrm>
        <a:graphic>
          <a:graphicData uri="http://schemas.openxmlformats.org/drawingml/2006/table">
            <a:tbl>
              <a:tblPr/>
              <a:tblGrid>
                <a:gridCol w="464755">
                  <a:extLst>
                    <a:ext uri="{9D8B030D-6E8A-4147-A177-3AD203B41FA5}">
                      <a16:colId xmlns:a16="http://schemas.microsoft.com/office/drawing/2014/main" val="3154555416"/>
                    </a:ext>
                  </a:extLst>
                </a:gridCol>
                <a:gridCol w="464755">
                  <a:extLst>
                    <a:ext uri="{9D8B030D-6E8A-4147-A177-3AD203B41FA5}">
                      <a16:colId xmlns:a16="http://schemas.microsoft.com/office/drawing/2014/main" val="145388160"/>
                    </a:ext>
                  </a:extLst>
                </a:gridCol>
                <a:gridCol w="464755">
                  <a:extLst>
                    <a:ext uri="{9D8B030D-6E8A-4147-A177-3AD203B41FA5}">
                      <a16:colId xmlns:a16="http://schemas.microsoft.com/office/drawing/2014/main" val="3072818669"/>
                    </a:ext>
                  </a:extLst>
                </a:gridCol>
                <a:gridCol w="464755">
                  <a:extLst>
                    <a:ext uri="{9D8B030D-6E8A-4147-A177-3AD203B41FA5}">
                      <a16:colId xmlns:a16="http://schemas.microsoft.com/office/drawing/2014/main" val="2833819614"/>
                    </a:ext>
                  </a:extLst>
                </a:gridCol>
                <a:gridCol w="464755">
                  <a:extLst>
                    <a:ext uri="{9D8B030D-6E8A-4147-A177-3AD203B41FA5}">
                      <a16:colId xmlns:a16="http://schemas.microsoft.com/office/drawing/2014/main" val="3712395226"/>
                    </a:ext>
                  </a:extLst>
                </a:gridCol>
                <a:gridCol w="464755">
                  <a:extLst>
                    <a:ext uri="{9D8B030D-6E8A-4147-A177-3AD203B41FA5}">
                      <a16:colId xmlns:a16="http://schemas.microsoft.com/office/drawing/2014/main" val="1410824107"/>
                    </a:ext>
                  </a:extLst>
                </a:gridCol>
                <a:gridCol w="464755">
                  <a:extLst>
                    <a:ext uri="{9D8B030D-6E8A-4147-A177-3AD203B41FA5}">
                      <a16:colId xmlns:a16="http://schemas.microsoft.com/office/drawing/2014/main" val="3792942259"/>
                    </a:ext>
                  </a:extLst>
                </a:gridCol>
                <a:gridCol w="464755">
                  <a:extLst>
                    <a:ext uri="{9D8B030D-6E8A-4147-A177-3AD203B41FA5}">
                      <a16:colId xmlns:a16="http://schemas.microsoft.com/office/drawing/2014/main" val="3527881560"/>
                    </a:ext>
                  </a:extLst>
                </a:gridCol>
                <a:gridCol w="464755">
                  <a:extLst>
                    <a:ext uri="{9D8B030D-6E8A-4147-A177-3AD203B41FA5}">
                      <a16:colId xmlns:a16="http://schemas.microsoft.com/office/drawing/2014/main" val="1349690440"/>
                    </a:ext>
                  </a:extLst>
                </a:gridCol>
                <a:gridCol w="464755">
                  <a:extLst>
                    <a:ext uri="{9D8B030D-6E8A-4147-A177-3AD203B41FA5}">
                      <a16:colId xmlns:a16="http://schemas.microsoft.com/office/drawing/2014/main" val="2423662129"/>
                    </a:ext>
                  </a:extLst>
                </a:gridCol>
                <a:gridCol w="464755">
                  <a:extLst>
                    <a:ext uri="{9D8B030D-6E8A-4147-A177-3AD203B41FA5}">
                      <a16:colId xmlns:a16="http://schemas.microsoft.com/office/drawing/2014/main" val="3736689504"/>
                    </a:ext>
                  </a:extLst>
                </a:gridCol>
                <a:gridCol w="464755">
                  <a:extLst>
                    <a:ext uri="{9D8B030D-6E8A-4147-A177-3AD203B41FA5}">
                      <a16:colId xmlns:a16="http://schemas.microsoft.com/office/drawing/2014/main" val="2864440256"/>
                    </a:ext>
                  </a:extLst>
                </a:gridCol>
                <a:gridCol w="464755">
                  <a:extLst>
                    <a:ext uri="{9D8B030D-6E8A-4147-A177-3AD203B41FA5}">
                      <a16:colId xmlns:a16="http://schemas.microsoft.com/office/drawing/2014/main" val="2127928244"/>
                    </a:ext>
                  </a:extLst>
                </a:gridCol>
                <a:gridCol w="464755">
                  <a:extLst>
                    <a:ext uri="{9D8B030D-6E8A-4147-A177-3AD203B41FA5}">
                      <a16:colId xmlns:a16="http://schemas.microsoft.com/office/drawing/2014/main" val="335970236"/>
                    </a:ext>
                  </a:extLst>
                </a:gridCol>
                <a:gridCol w="464755">
                  <a:extLst>
                    <a:ext uri="{9D8B030D-6E8A-4147-A177-3AD203B41FA5}">
                      <a16:colId xmlns:a16="http://schemas.microsoft.com/office/drawing/2014/main" val="2904253938"/>
                    </a:ext>
                  </a:extLst>
                </a:gridCol>
                <a:gridCol w="464755">
                  <a:extLst>
                    <a:ext uri="{9D8B030D-6E8A-4147-A177-3AD203B41FA5}">
                      <a16:colId xmlns:a16="http://schemas.microsoft.com/office/drawing/2014/main" val="377868321"/>
                    </a:ext>
                  </a:extLst>
                </a:gridCol>
                <a:gridCol w="464755">
                  <a:extLst>
                    <a:ext uri="{9D8B030D-6E8A-4147-A177-3AD203B41FA5}">
                      <a16:colId xmlns:a16="http://schemas.microsoft.com/office/drawing/2014/main" val="3561373185"/>
                    </a:ext>
                  </a:extLst>
                </a:gridCol>
                <a:gridCol w="464755">
                  <a:extLst>
                    <a:ext uri="{9D8B030D-6E8A-4147-A177-3AD203B41FA5}">
                      <a16:colId xmlns:a16="http://schemas.microsoft.com/office/drawing/2014/main" val="3346032643"/>
                    </a:ext>
                  </a:extLst>
                </a:gridCol>
                <a:gridCol w="464755">
                  <a:extLst>
                    <a:ext uri="{9D8B030D-6E8A-4147-A177-3AD203B41FA5}">
                      <a16:colId xmlns:a16="http://schemas.microsoft.com/office/drawing/2014/main" val="1537603424"/>
                    </a:ext>
                  </a:extLst>
                </a:gridCol>
                <a:gridCol w="464755">
                  <a:extLst>
                    <a:ext uri="{9D8B030D-6E8A-4147-A177-3AD203B41FA5}">
                      <a16:colId xmlns:a16="http://schemas.microsoft.com/office/drawing/2014/main" val="1131629079"/>
                    </a:ext>
                  </a:extLst>
                </a:gridCol>
                <a:gridCol w="464755">
                  <a:extLst>
                    <a:ext uri="{9D8B030D-6E8A-4147-A177-3AD203B41FA5}">
                      <a16:colId xmlns:a16="http://schemas.microsoft.com/office/drawing/2014/main" val="3795906575"/>
                    </a:ext>
                  </a:extLst>
                </a:gridCol>
                <a:gridCol w="464755">
                  <a:extLst>
                    <a:ext uri="{9D8B030D-6E8A-4147-A177-3AD203B41FA5}">
                      <a16:colId xmlns:a16="http://schemas.microsoft.com/office/drawing/2014/main" val="952219290"/>
                    </a:ext>
                  </a:extLst>
                </a:gridCol>
                <a:gridCol w="464755">
                  <a:extLst>
                    <a:ext uri="{9D8B030D-6E8A-4147-A177-3AD203B41FA5}">
                      <a16:colId xmlns:a16="http://schemas.microsoft.com/office/drawing/2014/main" val="751564289"/>
                    </a:ext>
                  </a:extLst>
                </a:gridCol>
                <a:gridCol w="464755">
                  <a:extLst>
                    <a:ext uri="{9D8B030D-6E8A-4147-A177-3AD203B41FA5}">
                      <a16:colId xmlns:a16="http://schemas.microsoft.com/office/drawing/2014/main" val="3056591798"/>
                    </a:ext>
                  </a:extLst>
                </a:gridCol>
                <a:gridCol w="464755">
                  <a:extLst>
                    <a:ext uri="{9D8B030D-6E8A-4147-A177-3AD203B41FA5}">
                      <a16:colId xmlns:a16="http://schemas.microsoft.com/office/drawing/2014/main" val="2762743023"/>
                    </a:ext>
                  </a:extLst>
                </a:gridCol>
                <a:gridCol w="464755">
                  <a:extLst>
                    <a:ext uri="{9D8B030D-6E8A-4147-A177-3AD203B41FA5}">
                      <a16:colId xmlns:a16="http://schemas.microsoft.com/office/drawing/2014/main" val="2082077438"/>
                    </a:ext>
                  </a:extLst>
                </a:gridCol>
              </a:tblGrid>
              <a:tr h="310104">
                <a:tc>
                  <a:txBody>
                    <a:bodyPr/>
                    <a:lstStyle/>
                    <a:p>
                      <a:pPr algn="l" fontAlgn="b"/>
                      <a:r>
                        <a:rPr lang="en-US" sz="800" b="0" i="0" u="none" strike="noStrike">
                          <a:solidFill>
                            <a:srgbClr val="000000"/>
                          </a:solidFill>
                          <a:effectLst/>
                          <a:latin typeface="Calibri" panose="020F0502020204030204" pitchFamily="34" charset="0"/>
                        </a:rPr>
                        <a:t>Site.Name</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STAID</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AP</a:t>
                      </a:r>
                    </a:p>
                  </a:txBody>
                  <a:tcPr marL="6319" marR="6319" marT="6319" marB="0" anchor="b">
                    <a:lnL>
                      <a:noFill/>
                    </a:lnL>
                    <a:lnR>
                      <a:noFill/>
                    </a:lnR>
                    <a:lnT>
                      <a:noFill/>
                    </a:lnT>
                    <a:lnB>
                      <a:noFill/>
                    </a:lnB>
                  </a:tcPr>
                </a:tc>
                <a:tc>
                  <a:txBody>
                    <a:bodyPr/>
                    <a:lstStyle/>
                    <a:p>
                      <a:pPr algn="l" fontAlgn="b"/>
                      <a:r>
                        <a:rPr lang="en-US" sz="800" b="0" i="0" u="none" strike="noStrike" dirty="0">
                          <a:solidFill>
                            <a:srgbClr val="FF0000"/>
                          </a:solidFill>
                          <a:effectLst/>
                          <a:latin typeface="Calibri" panose="020F0502020204030204" pitchFamily="34" charset="0"/>
                        </a:rPr>
                        <a:t>RH</a:t>
                      </a:r>
                    </a:p>
                  </a:txBody>
                  <a:tcPr marL="6319" marR="6319" marT="6319" marB="0" anchor="b">
                    <a:lnL>
                      <a:noFill/>
                    </a:lnL>
                    <a:lnR>
                      <a:noFill/>
                    </a:lnR>
                    <a:lnT>
                      <a:noFill/>
                    </a:lnT>
                    <a:lnB>
                      <a:noFill/>
                    </a:lnB>
                  </a:tcPr>
                </a:tc>
                <a:tc>
                  <a:txBody>
                    <a:bodyPr/>
                    <a:lstStyle/>
                    <a:p>
                      <a:pPr algn="l" fontAlgn="b"/>
                      <a:r>
                        <a:rPr lang="en-US" sz="800" b="0" i="0" u="none" strike="noStrike" dirty="0" err="1">
                          <a:solidFill>
                            <a:srgbClr val="FF0000"/>
                          </a:solidFill>
                          <a:effectLst/>
                          <a:latin typeface="Calibri" panose="020F0502020204030204" pitchFamily="34" charset="0"/>
                        </a:rPr>
                        <a:t>Bas.dev</a:t>
                      </a:r>
                      <a:endParaRPr lang="en-US" sz="800" b="0" i="0" u="none" strike="noStrike" dirty="0">
                        <a:solidFill>
                          <a:srgbClr val="FF0000"/>
                        </a:solidFill>
                        <a:effectLst/>
                        <a:latin typeface="Calibri" panose="020F0502020204030204" pitchFamily="34" charset="0"/>
                      </a:endParaRP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Bas.forest</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Bas.plant</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Soil.Perm</a:t>
                      </a:r>
                    </a:p>
                  </a:txBody>
                  <a:tcPr marL="6319" marR="6319" marT="6319" marB="0" anchor="b">
                    <a:lnL>
                      <a:noFill/>
                    </a:lnL>
                    <a:lnR>
                      <a:noFill/>
                    </a:lnR>
                    <a:lnT>
                      <a:noFill/>
                    </a:lnT>
                    <a:lnB>
                      <a:noFill/>
                    </a:lnB>
                  </a:tcPr>
                </a:tc>
                <a:tc>
                  <a:txBody>
                    <a:bodyPr/>
                    <a:lstStyle/>
                    <a:p>
                      <a:pPr algn="l" fontAlgn="b"/>
                      <a:r>
                        <a:rPr lang="en-US" sz="800" b="0" i="0" u="none" strike="noStrike" dirty="0" err="1">
                          <a:solidFill>
                            <a:srgbClr val="FF0000"/>
                          </a:solidFill>
                          <a:effectLst/>
                          <a:latin typeface="Calibri" panose="020F0502020204030204" pitchFamily="34" charset="0"/>
                        </a:rPr>
                        <a:t>Soil.Org</a:t>
                      </a:r>
                      <a:endParaRPr lang="en-US" sz="800" b="0" i="0" u="none" strike="noStrike" dirty="0">
                        <a:solidFill>
                          <a:srgbClr val="FF0000"/>
                        </a:solidFill>
                        <a:effectLst/>
                        <a:latin typeface="Calibri" panose="020F0502020204030204" pitchFamily="34" charset="0"/>
                      </a:endParaRPr>
                    </a:p>
                  </a:txBody>
                  <a:tcPr marL="6319" marR="6319" marT="6319" marB="0" anchor="b">
                    <a:lnL>
                      <a:noFill/>
                    </a:lnL>
                    <a:lnR>
                      <a:noFill/>
                    </a:lnR>
                    <a:lnT>
                      <a:noFill/>
                    </a:lnT>
                    <a:lnB>
                      <a:noFill/>
                    </a:lnB>
                  </a:tcPr>
                </a:tc>
                <a:tc>
                  <a:txBody>
                    <a:bodyPr/>
                    <a:lstStyle/>
                    <a:p>
                      <a:pPr algn="l" fontAlgn="b"/>
                      <a:r>
                        <a:rPr lang="en-US" sz="800" b="0" i="0" u="none" strike="noStrike" dirty="0" err="1">
                          <a:solidFill>
                            <a:srgbClr val="FF0000"/>
                          </a:solidFill>
                          <a:effectLst/>
                          <a:latin typeface="Calibri" panose="020F0502020204030204" pitchFamily="34" charset="0"/>
                        </a:rPr>
                        <a:t>Rip.forest</a:t>
                      </a:r>
                      <a:endParaRPr lang="en-US" sz="800" b="0" i="0" u="none" strike="noStrike" dirty="0">
                        <a:solidFill>
                          <a:srgbClr val="FF0000"/>
                        </a:solidFill>
                        <a:effectLst/>
                        <a:latin typeface="Calibri" panose="020F0502020204030204" pitchFamily="34" charset="0"/>
                      </a:endParaRPr>
                    </a:p>
                  </a:txBody>
                  <a:tcPr marL="6319" marR="6319" marT="6319" marB="0" anchor="b">
                    <a:lnL>
                      <a:noFill/>
                    </a:lnL>
                    <a:lnR>
                      <a:noFill/>
                    </a:lnR>
                    <a:lnT>
                      <a:noFill/>
                    </a:lnT>
                    <a:lnB>
                      <a:noFill/>
                    </a:lnB>
                  </a:tcPr>
                </a:tc>
                <a:tc>
                  <a:txBody>
                    <a:bodyPr/>
                    <a:lstStyle/>
                    <a:p>
                      <a:pPr algn="l" fontAlgn="b"/>
                      <a:r>
                        <a:rPr lang="en-US" sz="800" b="0" i="0" u="none" strike="noStrike" dirty="0" err="1">
                          <a:solidFill>
                            <a:srgbClr val="000000"/>
                          </a:solidFill>
                          <a:effectLst/>
                          <a:latin typeface="Calibri" panose="020F0502020204030204" pitchFamily="34" charset="0"/>
                        </a:rPr>
                        <a:t>log.cond</a:t>
                      </a:r>
                      <a:endParaRPr lang="en-US" sz="800" b="0" i="0" u="none" strike="noStrike" dirty="0">
                        <a:solidFill>
                          <a:srgbClr val="000000"/>
                        </a:solidFill>
                        <a:effectLst/>
                        <a:latin typeface="Calibri" panose="020F0502020204030204" pitchFamily="34" charset="0"/>
                      </a:endParaRP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DO</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turbidity</a:t>
                      </a:r>
                    </a:p>
                  </a:txBody>
                  <a:tcPr marL="6319" marR="6319" marT="6319" marB="0" anchor="b">
                    <a:lnL>
                      <a:noFill/>
                    </a:lnL>
                    <a:lnR>
                      <a:noFill/>
                    </a:lnR>
                    <a:lnT>
                      <a:noFill/>
                    </a:lnT>
                    <a:lnB>
                      <a:noFill/>
                    </a:lnB>
                  </a:tcPr>
                </a:tc>
                <a:tc>
                  <a:txBody>
                    <a:bodyPr/>
                    <a:lstStyle/>
                    <a:p>
                      <a:pPr algn="l" fontAlgn="b"/>
                      <a:r>
                        <a:rPr lang="en-US" sz="800" b="0" i="0" u="none" strike="noStrike" dirty="0" err="1">
                          <a:solidFill>
                            <a:srgbClr val="FF0000"/>
                          </a:solidFill>
                          <a:effectLst/>
                          <a:latin typeface="Calibri" panose="020F0502020204030204" pitchFamily="34" charset="0"/>
                        </a:rPr>
                        <a:t>Twater</a:t>
                      </a:r>
                      <a:endParaRPr lang="en-US" sz="800" b="0" i="0" u="none" strike="noStrike" dirty="0">
                        <a:solidFill>
                          <a:srgbClr val="FF0000"/>
                        </a:solidFill>
                        <a:effectLst/>
                        <a:latin typeface="Calibri" panose="020F0502020204030204" pitchFamily="34" charset="0"/>
                      </a:endParaRP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pH</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bank.height</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Rosgen.Index</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canopy</a:t>
                      </a:r>
                    </a:p>
                  </a:txBody>
                  <a:tcPr marL="6319" marR="6319" marT="6319" marB="0" anchor="b">
                    <a:lnL>
                      <a:noFill/>
                    </a:lnL>
                    <a:lnR>
                      <a:noFill/>
                    </a:lnR>
                    <a:lnT>
                      <a:noFill/>
                    </a:lnT>
                    <a:lnB>
                      <a:noFill/>
                    </a:lnB>
                  </a:tcPr>
                </a:tc>
                <a:tc>
                  <a:txBody>
                    <a:bodyPr/>
                    <a:lstStyle/>
                    <a:p>
                      <a:pPr algn="l" fontAlgn="b"/>
                      <a:r>
                        <a:rPr lang="en-US" sz="800" b="0" i="0" u="none" strike="noStrike" dirty="0">
                          <a:solidFill>
                            <a:srgbClr val="FF0000"/>
                          </a:solidFill>
                          <a:effectLst/>
                          <a:latin typeface="Calibri" panose="020F0502020204030204" pitchFamily="34" charset="0"/>
                        </a:rPr>
                        <a:t>d50</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NH4.</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PO4.</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log.no3</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flash.index</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HFPP</a:t>
                      </a:r>
                    </a:p>
                  </a:txBody>
                  <a:tcPr marL="6319" marR="6319" marT="6319" marB="0" anchor="b">
                    <a:lnL>
                      <a:noFill/>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LFPP</a:t>
                      </a:r>
                    </a:p>
                  </a:txBody>
                  <a:tcPr marL="6319" marR="6319" marT="6319" marB="0" anchor="b">
                    <a:lnL>
                      <a:noFill/>
                    </a:lnL>
                    <a:lnR>
                      <a:noFill/>
                    </a:lnR>
                    <a:lnT>
                      <a:noFill/>
                    </a:lnT>
                    <a:lnB>
                      <a:noFill/>
                    </a:lnB>
                  </a:tcPr>
                </a:tc>
                <a:tc>
                  <a:txBody>
                    <a:bodyPr/>
                    <a:lstStyle/>
                    <a:p>
                      <a:pPr algn="l" fontAlgn="b"/>
                      <a:r>
                        <a:rPr lang="en-US" sz="800" b="0" i="0" u="none" strike="noStrike" dirty="0" err="1">
                          <a:solidFill>
                            <a:srgbClr val="000000"/>
                          </a:solidFill>
                          <a:effectLst/>
                          <a:latin typeface="Calibri" panose="020F0502020204030204" pitchFamily="34" charset="0"/>
                        </a:rPr>
                        <a:t>Av.Flow</a:t>
                      </a:r>
                      <a:endParaRPr lang="en-US" sz="800" b="0" i="0" u="none" strike="noStrike" dirty="0">
                        <a:solidFill>
                          <a:srgbClr val="000000"/>
                        </a:solidFill>
                        <a:effectLst/>
                        <a:latin typeface="Calibri" panose="020F0502020204030204" pitchFamily="34" charset="0"/>
                      </a:endParaRPr>
                    </a:p>
                  </a:txBody>
                  <a:tcPr marL="6319" marR="6319" marT="6319" marB="0" anchor="b">
                    <a:lnL>
                      <a:noFill/>
                    </a:lnL>
                    <a:lnR>
                      <a:noFill/>
                    </a:lnR>
                    <a:lnT>
                      <a:noFill/>
                    </a:lnT>
                    <a:lnB>
                      <a:noFill/>
                    </a:lnB>
                  </a:tcPr>
                </a:tc>
                <a:extLst>
                  <a:ext uri="{0D108BD9-81ED-4DB2-BD59-A6C34878D82A}">
                    <a16:rowId xmlns:a16="http://schemas.microsoft.com/office/drawing/2014/main" val="3336602642"/>
                  </a:ext>
                </a:extLst>
              </a:tr>
              <a:tr h="310104">
                <a:tc>
                  <a:txBody>
                    <a:bodyPr/>
                    <a:lstStyle/>
                    <a:p>
                      <a:pPr algn="l" fontAlgn="b"/>
                      <a:r>
                        <a:rPr lang="en-US" sz="800" b="0" i="0" u="none" strike="noStrike">
                          <a:solidFill>
                            <a:srgbClr val="000000"/>
                          </a:solidFill>
                          <a:effectLst/>
                          <a:latin typeface="Calibri" panose="020F0502020204030204" pitchFamily="34" charset="0"/>
                        </a:rPr>
                        <a:t>Bear Branch</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8068390</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124.19</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71.4</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76.71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9.98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0.82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3.75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0.48</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14.33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5.425501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8.173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67.455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17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6.763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0.893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12.011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44.144</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0.133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0.168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-3.91202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0.777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0.25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13.146</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000000"/>
                          </a:solidFill>
                          <a:effectLst/>
                          <a:latin typeface="Calibri" panose="020F0502020204030204" pitchFamily="34" charset="0"/>
                        </a:rPr>
                        <a:t>25.875</a:t>
                      </a:r>
                    </a:p>
                  </a:txBody>
                  <a:tcPr marL="6319" marR="6319" marT="6319" marB="0" anchor="b">
                    <a:lnL>
                      <a:noFill/>
                    </a:lnL>
                    <a:lnR>
                      <a:noFill/>
                    </a:lnR>
                    <a:lnT>
                      <a:noFill/>
                    </a:lnT>
                    <a:lnB>
                      <a:noFill/>
                    </a:lnB>
                  </a:tcPr>
                </a:tc>
                <a:extLst>
                  <a:ext uri="{0D108BD9-81ED-4DB2-BD59-A6C34878D82A}">
                    <a16:rowId xmlns:a16="http://schemas.microsoft.com/office/drawing/2014/main" val="1651289779"/>
                  </a:ext>
                </a:extLst>
              </a:tr>
              <a:tr h="310104">
                <a:tc>
                  <a:txBody>
                    <a:bodyPr/>
                    <a:lstStyle/>
                    <a:p>
                      <a:pPr algn="l" fontAlgn="b"/>
                      <a:r>
                        <a:rPr lang="en-US" sz="800" b="0" i="0" u="none" strike="noStrike">
                          <a:solidFill>
                            <a:srgbClr val="000000"/>
                          </a:solidFill>
                          <a:effectLst/>
                          <a:latin typeface="Calibri" panose="020F0502020204030204" pitchFamily="34" charset="0"/>
                        </a:rPr>
                        <a:t>Big Creek</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8115000</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120.31</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71.6</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10.88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2.57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77.35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0.65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2.55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9.06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5.390213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7.881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99.084</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15.875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6.963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0.361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23.15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0.118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1.668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1.064711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0.961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0.24</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15.631</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000000"/>
                          </a:solidFill>
                          <a:effectLst/>
                          <a:latin typeface="Calibri" panose="020F0502020204030204" pitchFamily="34" charset="0"/>
                        </a:rPr>
                        <a:t>43.538</a:t>
                      </a:r>
                    </a:p>
                  </a:txBody>
                  <a:tcPr marL="6319" marR="6319" marT="6319" marB="0" anchor="b">
                    <a:lnL>
                      <a:noFill/>
                    </a:lnL>
                    <a:lnR>
                      <a:noFill/>
                    </a:lnR>
                    <a:lnT>
                      <a:noFill/>
                    </a:lnT>
                    <a:lnB>
                      <a:noFill/>
                    </a:lnB>
                  </a:tcPr>
                </a:tc>
                <a:extLst>
                  <a:ext uri="{0D108BD9-81ED-4DB2-BD59-A6C34878D82A}">
                    <a16:rowId xmlns:a16="http://schemas.microsoft.com/office/drawing/2014/main" val="2568161545"/>
                  </a:ext>
                </a:extLst>
              </a:tr>
              <a:tr h="310104">
                <a:tc>
                  <a:txBody>
                    <a:bodyPr/>
                    <a:lstStyle/>
                    <a:p>
                      <a:pPr algn="l" fontAlgn="b"/>
                      <a:r>
                        <a:rPr lang="en-US" sz="800" b="0" i="0" u="none" strike="noStrike">
                          <a:solidFill>
                            <a:srgbClr val="000000"/>
                          </a:solidFill>
                          <a:effectLst/>
                          <a:latin typeface="Calibri" panose="020F0502020204030204" pitchFamily="34" charset="0"/>
                        </a:rPr>
                        <a:t>Garcitas</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8164600</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102.41</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74.2</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4.28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17.53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50.34</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1.75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0.75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19.86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6.249493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5.587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66.909</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22.575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7.135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0.339</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18.161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73.649</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0.098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0.408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-3.03655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0.806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0.285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4.867</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000000"/>
                          </a:solidFill>
                          <a:effectLst/>
                          <a:latin typeface="Calibri" panose="020F0502020204030204" pitchFamily="34" charset="0"/>
                        </a:rPr>
                        <a:t>43.985</a:t>
                      </a:r>
                    </a:p>
                  </a:txBody>
                  <a:tcPr marL="6319" marR="6319" marT="6319" marB="0" anchor="b">
                    <a:lnL>
                      <a:noFill/>
                    </a:lnL>
                    <a:lnR>
                      <a:noFill/>
                    </a:lnR>
                    <a:lnT>
                      <a:noFill/>
                    </a:lnT>
                    <a:lnB>
                      <a:noFill/>
                    </a:lnB>
                  </a:tcPr>
                </a:tc>
                <a:extLst>
                  <a:ext uri="{0D108BD9-81ED-4DB2-BD59-A6C34878D82A}">
                    <a16:rowId xmlns:a16="http://schemas.microsoft.com/office/drawing/2014/main" val="2676004499"/>
                  </a:ext>
                </a:extLst>
              </a:tr>
              <a:tr h="310104">
                <a:tc>
                  <a:txBody>
                    <a:bodyPr/>
                    <a:lstStyle/>
                    <a:p>
                      <a:pPr algn="l" fontAlgn="b"/>
                      <a:r>
                        <a:rPr lang="en-US" sz="800" b="0" i="0" u="none" strike="noStrike">
                          <a:solidFill>
                            <a:srgbClr val="000000"/>
                          </a:solidFill>
                          <a:effectLst/>
                          <a:latin typeface="Calibri" panose="020F0502020204030204" pitchFamily="34" charset="0"/>
                        </a:rPr>
                        <a:t>Placedo</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8164800</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104.65</a:t>
                      </a:r>
                    </a:p>
                  </a:txBody>
                  <a:tcPr marL="6319" marR="6319" marT="6319" marB="0" anchor="b">
                    <a:lnL>
                      <a:noFill/>
                    </a:lnL>
                    <a:lnR>
                      <a:noFill/>
                    </a:lnR>
                    <a:lnT>
                      <a:noFill/>
                    </a:lnT>
                    <a:lnB>
                      <a:noFill/>
                    </a:lnB>
                  </a:tcPr>
                </a:tc>
                <a:tc>
                  <a:txBody>
                    <a:bodyPr/>
                    <a:lstStyle/>
                    <a:p>
                      <a:pPr algn="r" fontAlgn="b"/>
                      <a:r>
                        <a:rPr lang="en-US" sz="800" b="0" i="0" u="none" strike="noStrike">
                          <a:solidFill>
                            <a:srgbClr val="FF0000"/>
                          </a:solidFill>
                          <a:effectLst/>
                          <a:latin typeface="Calibri" panose="020F0502020204030204" pitchFamily="34" charset="0"/>
                        </a:rPr>
                        <a:t>75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11.81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2.57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78.16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0.9</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5.28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7.034828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8.596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70.66</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24.625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7.313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0.438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13.38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29.279</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0.088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0.298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-0.82098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0.921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0.256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5.482</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000000"/>
                          </a:solidFill>
                          <a:effectLst/>
                          <a:latin typeface="Calibri" panose="020F0502020204030204" pitchFamily="34" charset="0"/>
                        </a:rPr>
                        <a:t>44.717</a:t>
                      </a:r>
                    </a:p>
                  </a:txBody>
                  <a:tcPr marL="6319" marR="6319" marT="6319" marB="0" anchor="b">
                    <a:lnL>
                      <a:noFill/>
                    </a:lnL>
                    <a:lnR>
                      <a:noFill/>
                    </a:lnR>
                    <a:lnT>
                      <a:noFill/>
                    </a:lnT>
                    <a:lnB>
                      <a:noFill/>
                    </a:lnB>
                  </a:tcPr>
                </a:tc>
                <a:extLst>
                  <a:ext uri="{0D108BD9-81ED-4DB2-BD59-A6C34878D82A}">
                    <a16:rowId xmlns:a16="http://schemas.microsoft.com/office/drawing/2014/main" val="1972265946"/>
                  </a:ext>
                </a:extLst>
              </a:tr>
              <a:tr h="310104">
                <a:tc>
                  <a:txBody>
                    <a:bodyPr/>
                    <a:lstStyle/>
                    <a:p>
                      <a:pPr algn="l" fontAlgn="b"/>
                      <a:r>
                        <a:rPr lang="en-US" sz="800" b="0" i="0" u="none" strike="noStrike">
                          <a:solidFill>
                            <a:srgbClr val="000000"/>
                          </a:solidFill>
                          <a:effectLst/>
                          <a:latin typeface="Calibri" panose="020F0502020204030204" pitchFamily="34" charset="0"/>
                        </a:rPr>
                        <a:t>Perdido</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8177300</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92.37</a:t>
                      </a:r>
                    </a:p>
                  </a:txBody>
                  <a:tcPr marL="6319" marR="6319" marT="6319" marB="0" anchor="b">
                    <a:lnL>
                      <a:noFill/>
                    </a:lnL>
                    <a:lnR>
                      <a:noFill/>
                    </a:lnR>
                    <a:lnT>
                      <a:noFill/>
                    </a:lnT>
                    <a:lnB>
                      <a:noFill/>
                    </a:lnB>
                  </a:tcPr>
                </a:tc>
                <a:tc>
                  <a:txBody>
                    <a:bodyPr/>
                    <a:lstStyle/>
                    <a:p>
                      <a:pPr algn="r" fontAlgn="b"/>
                      <a:r>
                        <a:rPr lang="en-US" sz="800" b="0" i="0" u="none" strike="noStrike">
                          <a:solidFill>
                            <a:srgbClr val="FF0000"/>
                          </a:solidFill>
                          <a:effectLst/>
                          <a:latin typeface="Calibri" panose="020F0502020204030204" pitchFamily="34" charset="0"/>
                        </a:rPr>
                        <a:t>72.1</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2.45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34.85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27.41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1.17</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0.94</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32.9</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6.602249</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7.203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66.199</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18.875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7.183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0.288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15.152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0.901</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0.075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0.298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-3.77226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1.339</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0.286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000000"/>
                          </a:solidFill>
                          <a:effectLst/>
                          <a:latin typeface="Calibri" panose="020F0502020204030204" pitchFamily="34" charset="0"/>
                        </a:rPr>
                        <a:t>5.413</a:t>
                      </a:r>
                    </a:p>
                  </a:txBody>
                  <a:tcPr marL="6319" marR="6319" marT="6319" marB="0" anchor="b">
                    <a:lnL>
                      <a:noFill/>
                    </a:lnL>
                    <a:lnR>
                      <a:noFill/>
                    </a:lnR>
                    <a:lnT>
                      <a:noFill/>
                    </a:lnT>
                    <a:lnB>
                      <a:noFill/>
                    </a:lnB>
                  </a:tcPr>
                </a:tc>
                <a:extLst>
                  <a:ext uri="{0D108BD9-81ED-4DB2-BD59-A6C34878D82A}">
                    <a16:rowId xmlns:a16="http://schemas.microsoft.com/office/drawing/2014/main" val="2980034294"/>
                  </a:ext>
                </a:extLst>
              </a:tr>
              <a:tr h="310104">
                <a:tc>
                  <a:txBody>
                    <a:bodyPr/>
                    <a:lstStyle/>
                    <a:p>
                      <a:pPr algn="l" fontAlgn="b"/>
                      <a:r>
                        <a:rPr lang="en-US" sz="800" b="0" i="0" u="none" strike="noStrike">
                          <a:solidFill>
                            <a:srgbClr val="000000"/>
                          </a:solidFill>
                          <a:effectLst/>
                          <a:latin typeface="Calibri" panose="020F0502020204030204" pitchFamily="34" charset="0"/>
                        </a:rPr>
                        <a:t>Medio</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8189300</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79.13</a:t>
                      </a:r>
                    </a:p>
                  </a:txBody>
                  <a:tcPr marL="6319" marR="6319" marT="6319" marB="0" anchor="b">
                    <a:lnL>
                      <a:noFill/>
                    </a:lnL>
                    <a:lnR>
                      <a:noFill/>
                    </a:lnR>
                    <a:lnT>
                      <a:noFill/>
                    </a:lnT>
                    <a:lnB>
                      <a:noFill/>
                    </a:lnB>
                  </a:tcPr>
                </a:tc>
                <a:tc>
                  <a:txBody>
                    <a:bodyPr/>
                    <a:lstStyle/>
                    <a:p>
                      <a:pPr algn="r" fontAlgn="b"/>
                      <a:r>
                        <a:rPr lang="en-US" sz="800" b="0" i="0" u="none" strike="noStrike">
                          <a:solidFill>
                            <a:srgbClr val="FF0000"/>
                          </a:solidFill>
                          <a:effectLst/>
                          <a:latin typeface="Calibri" panose="020F0502020204030204" pitchFamily="34" charset="0"/>
                        </a:rPr>
                        <a:t>72</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5.24</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1.44</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40.31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1.16</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0.95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2.27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6.74788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4.206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68.798</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19.025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6.895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0.691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18.405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14.414</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0.113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0.405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-4.82831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0.993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0.43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000000"/>
                          </a:solidFill>
                          <a:effectLst/>
                          <a:latin typeface="Calibri" panose="020F0502020204030204" pitchFamily="34" charset="0"/>
                        </a:rPr>
                        <a:t>3.119</a:t>
                      </a:r>
                    </a:p>
                  </a:txBody>
                  <a:tcPr marL="6319" marR="6319" marT="6319" marB="0" anchor="b">
                    <a:lnL>
                      <a:noFill/>
                    </a:lnL>
                    <a:lnR>
                      <a:noFill/>
                    </a:lnR>
                    <a:lnT>
                      <a:noFill/>
                    </a:lnT>
                    <a:lnB>
                      <a:noFill/>
                    </a:lnB>
                  </a:tcPr>
                </a:tc>
                <a:extLst>
                  <a:ext uri="{0D108BD9-81ED-4DB2-BD59-A6C34878D82A}">
                    <a16:rowId xmlns:a16="http://schemas.microsoft.com/office/drawing/2014/main" val="970692790"/>
                  </a:ext>
                </a:extLst>
              </a:tr>
              <a:tr h="310104">
                <a:tc>
                  <a:txBody>
                    <a:bodyPr/>
                    <a:lstStyle/>
                    <a:p>
                      <a:pPr algn="l" fontAlgn="b"/>
                      <a:r>
                        <a:rPr lang="en-US" sz="800" b="0" i="0" u="none" strike="noStrike">
                          <a:solidFill>
                            <a:srgbClr val="000000"/>
                          </a:solidFill>
                          <a:effectLst/>
                          <a:latin typeface="Calibri" panose="020F0502020204030204" pitchFamily="34" charset="0"/>
                        </a:rPr>
                        <a:t>Mission</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8189500</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85.36</a:t>
                      </a:r>
                    </a:p>
                  </a:txBody>
                  <a:tcPr marL="6319" marR="6319" marT="6319" marB="0" anchor="b">
                    <a:lnL>
                      <a:noFill/>
                    </a:lnL>
                    <a:lnR>
                      <a:noFill/>
                    </a:lnR>
                    <a:lnT>
                      <a:noFill/>
                    </a:lnT>
                    <a:lnB>
                      <a:noFill/>
                    </a:lnB>
                  </a:tcPr>
                </a:tc>
                <a:tc>
                  <a:txBody>
                    <a:bodyPr/>
                    <a:lstStyle/>
                    <a:p>
                      <a:pPr algn="r" fontAlgn="b"/>
                      <a:r>
                        <a:rPr lang="en-US" sz="800" b="0" i="0" u="none" strike="noStrike">
                          <a:solidFill>
                            <a:srgbClr val="FF0000"/>
                          </a:solidFill>
                          <a:effectLst/>
                          <a:latin typeface="Calibri" panose="020F0502020204030204" pitchFamily="34" charset="0"/>
                        </a:rPr>
                        <a:t>73.4</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3.72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8.43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35.06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1.1</a:t>
                      </a:r>
                    </a:p>
                  </a:txBody>
                  <a:tcPr marL="6319" marR="6319" marT="6319" marB="0" anchor="b">
                    <a:lnL>
                      <a:noFill/>
                    </a:lnL>
                    <a:lnR>
                      <a:noFill/>
                    </a:lnR>
                    <a:lnT>
                      <a:noFill/>
                    </a:lnT>
                    <a:lnB>
                      <a:noFill/>
                    </a:lnB>
                  </a:tcPr>
                </a:tc>
                <a:tc>
                  <a:txBody>
                    <a:bodyPr/>
                    <a:lstStyle/>
                    <a:p>
                      <a:pPr algn="r" fontAlgn="b"/>
                      <a:r>
                        <a:rPr lang="en-US" sz="800" b="0" i="0" u="none" strike="noStrike">
                          <a:solidFill>
                            <a:srgbClr val="FF0000"/>
                          </a:solidFill>
                          <a:effectLst/>
                          <a:latin typeface="Calibri" panose="020F0502020204030204" pitchFamily="34" charset="0"/>
                        </a:rPr>
                        <a:t>0.82</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11.05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7.163172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5.277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68.613</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23.6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7.215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0.46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14.701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68.468</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0.17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0.315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-3.21888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0.58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0.208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3.357</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000000"/>
                          </a:solidFill>
                          <a:effectLst/>
                          <a:latin typeface="Calibri" panose="020F0502020204030204" pitchFamily="34" charset="0"/>
                        </a:rPr>
                        <a:t>115.13</a:t>
                      </a:r>
                    </a:p>
                  </a:txBody>
                  <a:tcPr marL="6319" marR="6319" marT="6319" marB="0" anchor="b">
                    <a:lnL>
                      <a:noFill/>
                    </a:lnL>
                    <a:lnR>
                      <a:noFill/>
                    </a:lnR>
                    <a:lnT>
                      <a:noFill/>
                    </a:lnT>
                    <a:lnB>
                      <a:noFill/>
                    </a:lnB>
                  </a:tcPr>
                </a:tc>
                <a:extLst>
                  <a:ext uri="{0D108BD9-81ED-4DB2-BD59-A6C34878D82A}">
                    <a16:rowId xmlns:a16="http://schemas.microsoft.com/office/drawing/2014/main" val="855286123"/>
                  </a:ext>
                </a:extLst>
              </a:tr>
              <a:tr h="310104">
                <a:tc>
                  <a:txBody>
                    <a:bodyPr/>
                    <a:lstStyle/>
                    <a:p>
                      <a:pPr algn="l" fontAlgn="b"/>
                      <a:r>
                        <a:rPr lang="en-US" sz="800" b="0" i="0" u="none" strike="noStrike">
                          <a:solidFill>
                            <a:srgbClr val="000000"/>
                          </a:solidFill>
                          <a:effectLst/>
                          <a:latin typeface="Calibri" panose="020F0502020204030204" pitchFamily="34" charset="0"/>
                        </a:rPr>
                        <a:t>Aransas</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8189700</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80.77</a:t>
                      </a:r>
                    </a:p>
                  </a:txBody>
                  <a:tcPr marL="6319" marR="6319" marT="6319" marB="0" anchor="b">
                    <a:lnL>
                      <a:noFill/>
                    </a:lnL>
                    <a:lnR>
                      <a:noFill/>
                    </a:lnR>
                    <a:lnT>
                      <a:noFill/>
                    </a:lnT>
                    <a:lnB>
                      <a:noFill/>
                    </a:lnB>
                  </a:tcPr>
                </a:tc>
                <a:tc>
                  <a:txBody>
                    <a:bodyPr/>
                    <a:lstStyle/>
                    <a:p>
                      <a:pPr algn="r" fontAlgn="b"/>
                      <a:r>
                        <a:rPr lang="en-US" sz="800" b="0" i="0" u="none" strike="noStrike">
                          <a:solidFill>
                            <a:srgbClr val="FF0000"/>
                          </a:solidFill>
                          <a:effectLst/>
                          <a:latin typeface="Calibri" panose="020F0502020204030204" pitchFamily="34" charset="0"/>
                        </a:rPr>
                        <a:t>74.1</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8.28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3.58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52.39</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0.96</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0.8</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7.41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6.834647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7.649</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66.351</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19.05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7.078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0.54</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11.781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58.559</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32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0.105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000000"/>
                          </a:solidFill>
                          <a:effectLst/>
                          <a:latin typeface="Calibri" panose="020F0502020204030204" pitchFamily="34" charset="0"/>
                        </a:rPr>
                        <a:t>4.128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-0.44942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1.053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0.112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7.664</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000000"/>
                          </a:solidFill>
                          <a:effectLst/>
                          <a:latin typeface="Calibri" panose="020F0502020204030204" pitchFamily="34" charset="0"/>
                        </a:rPr>
                        <a:t>35.038</a:t>
                      </a:r>
                    </a:p>
                  </a:txBody>
                  <a:tcPr marL="6319" marR="6319" marT="6319" marB="0" anchor="b">
                    <a:lnL>
                      <a:noFill/>
                    </a:lnL>
                    <a:lnR>
                      <a:noFill/>
                    </a:lnR>
                    <a:lnT>
                      <a:noFill/>
                    </a:lnT>
                    <a:lnB>
                      <a:noFill/>
                    </a:lnB>
                  </a:tcPr>
                </a:tc>
                <a:extLst>
                  <a:ext uri="{0D108BD9-81ED-4DB2-BD59-A6C34878D82A}">
                    <a16:rowId xmlns:a16="http://schemas.microsoft.com/office/drawing/2014/main" val="310546815"/>
                  </a:ext>
                </a:extLst>
              </a:tr>
              <a:tr h="461665">
                <a:tc>
                  <a:txBody>
                    <a:bodyPr/>
                    <a:lstStyle/>
                    <a:p>
                      <a:pPr algn="l" fontAlgn="b"/>
                      <a:r>
                        <a:rPr lang="en-US" sz="800" b="0" i="0" u="none" strike="noStrike">
                          <a:solidFill>
                            <a:srgbClr val="000000"/>
                          </a:solidFill>
                          <a:effectLst/>
                          <a:latin typeface="Calibri" panose="020F0502020204030204" pitchFamily="34" charset="0"/>
                        </a:rPr>
                        <a:t>San Fernando</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8211900</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67.75</a:t>
                      </a:r>
                    </a:p>
                  </a:txBody>
                  <a:tcPr marL="6319" marR="6319" marT="6319" marB="0" anchor="b">
                    <a:lnL>
                      <a:noFill/>
                    </a:lnL>
                    <a:lnR>
                      <a:noFill/>
                    </a:lnR>
                    <a:lnT>
                      <a:noFill/>
                    </a:lnT>
                    <a:lnB>
                      <a:noFill/>
                    </a:lnB>
                  </a:tcPr>
                </a:tc>
                <a:tc>
                  <a:txBody>
                    <a:bodyPr/>
                    <a:lstStyle/>
                    <a:p>
                      <a:pPr algn="r" fontAlgn="b"/>
                      <a:r>
                        <a:rPr lang="en-US" sz="800" b="0" i="0" u="none" strike="noStrike">
                          <a:solidFill>
                            <a:srgbClr val="FF0000"/>
                          </a:solidFill>
                          <a:effectLst/>
                          <a:latin typeface="Calibri" panose="020F0502020204030204" pitchFamily="34" charset="0"/>
                        </a:rPr>
                        <a:t>69.6</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4.74</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1.48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28.01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1.36</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0.91</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3.92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6.886532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5.829</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67.172</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23.275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6.428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0.591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15.762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89.865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0.298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4.275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0.587787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0.907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0.173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20.306</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000000"/>
                          </a:solidFill>
                          <a:effectLst/>
                          <a:latin typeface="Calibri" panose="020F0502020204030204" pitchFamily="34" charset="0"/>
                        </a:rPr>
                        <a:t>13.834</a:t>
                      </a:r>
                    </a:p>
                  </a:txBody>
                  <a:tcPr marL="6319" marR="6319" marT="6319" marB="0" anchor="b">
                    <a:lnL>
                      <a:noFill/>
                    </a:lnL>
                    <a:lnR>
                      <a:noFill/>
                    </a:lnR>
                    <a:lnT>
                      <a:noFill/>
                    </a:lnT>
                    <a:lnB>
                      <a:noFill/>
                    </a:lnB>
                  </a:tcPr>
                </a:tc>
                <a:extLst>
                  <a:ext uri="{0D108BD9-81ED-4DB2-BD59-A6C34878D82A}">
                    <a16:rowId xmlns:a16="http://schemas.microsoft.com/office/drawing/2014/main" val="3572387751"/>
                  </a:ext>
                </a:extLst>
              </a:tr>
              <a:tr h="310104">
                <a:tc>
                  <a:txBody>
                    <a:bodyPr/>
                    <a:lstStyle/>
                    <a:p>
                      <a:pPr algn="l" fontAlgn="b"/>
                      <a:r>
                        <a:rPr lang="en-US" sz="800" b="0" i="0" u="none" strike="noStrike">
                          <a:solidFill>
                            <a:srgbClr val="000000"/>
                          </a:solidFill>
                          <a:effectLst/>
                          <a:latin typeface="Calibri" panose="020F0502020204030204" pitchFamily="34" charset="0"/>
                        </a:rPr>
                        <a:t>Tranquitas</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8212300</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67.75</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69.6</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4.74</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1.48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28.01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1.36</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0.91</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3.92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9.096387</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9.971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66.132</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22.525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7.988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0.75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17.988</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68.769</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FF0000"/>
                          </a:solidFill>
                          <a:effectLst/>
                          <a:latin typeface="Calibri" panose="020F0502020204030204" pitchFamily="34" charset="0"/>
                        </a:rPr>
                        <a:t>2</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0.153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0.125</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-2.65926</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0.781</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0.313</a:t>
                      </a:r>
                    </a:p>
                  </a:txBody>
                  <a:tcPr marL="6319" marR="6319" marT="6319" marB="0" anchor="b">
                    <a:lnL>
                      <a:noFill/>
                    </a:lnL>
                    <a:lnR>
                      <a:noFill/>
                    </a:lnR>
                    <a:lnT>
                      <a:noFill/>
                    </a:lnT>
                    <a:lnB>
                      <a:noFill/>
                    </a:lnB>
                  </a:tcPr>
                </a:tc>
                <a:tc>
                  <a:txBody>
                    <a:bodyPr/>
                    <a:lstStyle/>
                    <a:p>
                      <a:pPr algn="r" fontAlgn="b"/>
                      <a:r>
                        <a:rPr lang="en-US" sz="800" b="0" i="0" u="none" strike="noStrike">
                          <a:solidFill>
                            <a:srgbClr val="000000"/>
                          </a:solidFill>
                          <a:effectLst/>
                          <a:latin typeface="Calibri" panose="020F0502020204030204" pitchFamily="34" charset="0"/>
                        </a:rPr>
                        <a:t>24.06</a:t>
                      </a:r>
                    </a:p>
                  </a:txBody>
                  <a:tcPr marL="6319" marR="6319" marT="6319" marB="0" anchor="b">
                    <a:lnL>
                      <a:noFill/>
                    </a:lnL>
                    <a:lnR>
                      <a:noFill/>
                    </a:lnR>
                    <a:lnT>
                      <a:noFill/>
                    </a:lnT>
                    <a:lnB>
                      <a:noFill/>
                    </a:lnB>
                  </a:tcPr>
                </a:tc>
                <a:tc>
                  <a:txBody>
                    <a:bodyPr/>
                    <a:lstStyle/>
                    <a:p>
                      <a:pPr algn="r" fontAlgn="b"/>
                      <a:r>
                        <a:rPr lang="en-US" sz="800" b="0" i="0" u="none" strike="noStrike" dirty="0">
                          <a:solidFill>
                            <a:srgbClr val="000000"/>
                          </a:solidFill>
                          <a:effectLst/>
                          <a:latin typeface="Calibri" panose="020F0502020204030204" pitchFamily="34" charset="0"/>
                        </a:rPr>
                        <a:t>1.763</a:t>
                      </a:r>
                    </a:p>
                  </a:txBody>
                  <a:tcPr marL="6319" marR="6319" marT="6319" marB="0" anchor="b">
                    <a:lnL>
                      <a:noFill/>
                    </a:lnL>
                    <a:lnR>
                      <a:noFill/>
                    </a:lnR>
                    <a:lnT>
                      <a:noFill/>
                    </a:lnT>
                    <a:lnB>
                      <a:noFill/>
                    </a:lnB>
                  </a:tcPr>
                </a:tc>
                <a:extLst>
                  <a:ext uri="{0D108BD9-81ED-4DB2-BD59-A6C34878D82A}">
                    <a16:rowId xmlns:a16="http://schemas.microsoft.com/office/drawing/2014/main" val="2078300504"/>
                  </a:ext>
                </a:extLst>
              </a:tr>
            </a:tbl>
          </a:graphicData>
        </a:graphic>
      </p:graphicFrame>
      <p:sp>
        <p:nvSpPr>
          <p:cNvPr id="3" name="TextBox 2">
            <a:extLst>
              <a:ext uri="{FF2B5EF4-FFF2-40B4-BE49-F238E27FC236}">
                <a16:creationId xmlns:a16="http://schemas.microsoft.com/office/drawing/2014/main" id="{8DFE785E-C508-4672-A2A9-30B6D2A03794}"/>
              </a:ext>
            </a:extLst>
          </p:cNvPr>
          <p:cNvSpPr txBox="1"/>
          <p:nvPr/>
        </p:nvSpPr>
        <p:spPr>
          <a:xfrm>
            <a:off x="0" y="3596098"/>
            <a:ext cx="10306399" cy="3877985"/>
          </a:xfrm>
          <a:prstGeom prst="rect">
            <a:avLst/>
          </a:prstGeom>
          <a:noFill/>
        </p:spPr>
        <p:txBody>
          <a:bodyPr wrap="square" rtlCol="0">
            <a:spAutoFit/>
          </a:bodyPr>
          <a:lstStyle/>
          <a:p>
            <a:r>
              <a:rPr lang="en-US" sz="1600" dirty="0"/>
              <a:t>PET and </a:t>
            </a:r>
            <a:r>
              <a:rPr lang="en-US" sz="1600" dirty="0" err="1"/>
              <a:t>runoff.factor</a:t>
            </a:r>
            <a:r>
              <a:rPr lang="en-US" sz="1600" dirty="0"/>
              <a:t> were removed because they were derived from precipitation data</a:t>
            </a:r>
          </a:p>
          <a:p>
            <a:r>
              <a:rPr lang="en-US" sz="1600" dirty="0"/>
              <a:t>Similarly, I think I should reduce the variables included in my analysis:</a:t>
            </a:r>
          </a:p>
          <a:p>
            <a:r>
              <a:rPr lang="en-US" sz="1600" dirty="0"/>
              <a:t>Relative humidity is redundant with precipitation</a:t>
            </a:r>
          </a:p>
          <a:p>
            <a:r>
              <a:rPr lang="en-US" sz="1600" dirty="0" err="1"/>
              <a:t>Soil.Org</a:t>
            </a:r>
            <a:r>
              <a:rPr lang="en-US" sz="1600" dirty="0"/>
              <a:t> is redundant with Soil permeability</a:t>
            </a:r>
          </a:p>
          <a:p>
            <a:r>
              <a:rPr lang="en-US" sz="1600" dirty="0" err="1"/>
              <a:t>Rip.forest</a:t>
            </a:r>
            <a:r>
              <a:rPr lang="en-US" sz="1600" dirty="0"/>
              <a:t> is redundant with </a:t>
            </a:r>
            <a:r>
              <a:rPr lang="en-US" sz="1600" dirty="0" err="1"/>
              <a:t>Bas.forest</a:t>
            </a:r>
            <a:endParaRPr lang="en-US" sz="1600" dirty="0"/>
          </a:p>
          <a:p>
            <a:r>
              <a:rPr lang="en-US" sz="1600" dirty="0"/>
              <a:t>D50 should be reported for orientation, but is not a useful predictor due to no variation</a:t>
            </a:r>
          </a:p>
          <a:p>
            <a:r>
              <a:rPr lang="en-US" sz="1600" dirty="0" err="1"/>
              <a:t>Bas.dev</a:t>
            </a:r>
            <a:r>
              <a:rPr lang="en-US" sz="1600" dirty="0"/>
              <a:t> isn’t an informative variable. It has one outlier and little variation otherwise</a:t>
            </a:r>
          </a:p>
          <a:p>
            <a:endParaRPr lang="en-US" sz="1600" dirty="0"/>
          </a:p>
          <a:p>
            <a:r>
              <a:rPr lang="en-US" sz="1600" dirty="0"/>
              <a:t>In my revised analysis, the number of environmental predictors is reduced from 25 to 17.</a:t>
            </a:r>
          </a:p>
          <a:p>
            <a:pPr marL="342900" indent="-342900">
              <a:buFont typeface="+mj-lt"/>
              <a:buAutoNum type="arabicPeriod"/>
            </a:pPr>
            <a:r>
              <a:rPr lang="en-US" sz="1600" dirty="0"/>
              <a:t>I will use PCA to ascertain which variables characterize variation among the sample locations</a:t>
            </a:r>
          </a:p>
          <a:p>
            <a:pPr marL="342900" indent="-342900">
              <a:buFont typeface="+mj-lt"/>
              <a:buAutoNum type="arabicPeriod"/>
            </a:pPr>
            <a:r>
              <a:rPr lang="en-US" sz="1600" dirty="0"/>
              <a:t>I will run univariate regressions using precipitation and variables identified in PCA</a:t>
            </a:r>
          </a:p>
          <a:p>
            <a:pPr marL="342900" indent="-342900">
              <a:buFont typeface="+mj-lt"/>
              <a:buAutoNum type="arabicPeriod"/>
            </a:pPr>
            <a:r>
              <a:rPr lang="en-US" sz="1600" dirty="0"/>
              <a:t>I will run multivariate nonlinear regressions using variables identified in PCA</a:t>
            </a:r>
          </a:p>
          <a:p>
            <a:pPr marL="342900" indent="-342900">
              <a:buFont typeface="+mj-lt"/>
              <a:buAutoNum type="arabicPeriod"/>
            </a:pPr>
            <a:r>
              <a:rPr lang="en-US" sz="1600" dirty="0"/>
              <a:t>I will run </a:t>
            </a:r>
            <a:r>
              <a:rPr lang="en-US" sz="1600" dirty="0" err="1"/>
              <a:t>PCoA</a:t>
            </a:r>
            <a:r>
              <a:rPr lang="en-US" sz="1600" dirty="0"/>
              <a:t> ordinations on community abundance data</a:t>
            </a:r>
          </a:p>
          <a:p>
            <a:endParaRPr lang="en-US" sz="1600" dirty="0"/>
          </a:p>
          <a:p>
            <a:endParaRPr lang="en-US" sz="1600" dirty="0"/>
          </a:p>
        </p:txBody>
      </p:sp>
      <p:pic>
        <p:nvPicPr>
          <p:cNvPr id="4" name="Graphic 3" descr="Rainy scene outline">
            <a:extLst>
              <a:ext uri="{FF2B5EF4-FFF2-40B4-BE49-F238E27FC236}">
                <a16:creationId xmlns:a16="http://schemas.microsoft.com/office/drawing/2014/main" id="{E87AB5E4-8961-46EA-A113-5FAA353E105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306399" y="3866205"/>
            <a:ext cx="1668885" cy="1668885"/>
          </a:xfrm>
          <a:prstGeom prst="rect">
            <a:avLst/>
          </a:prstGeom>
        </p:spPr>
      </p:pic>
    </p:spTree>
    <p:extLst>
      <p:ext uri="{BB962C8B-B14F-4D97-AF65-F5344CB8AC3E}">
        <p14:creationId xmlns:p14="http://schemas.microsoft.com/office/powerpoint/2010/main" val="15363080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6A17613-3D72-40F8-AB0D-ECFD1829EC11}"/>
              </a:ext>
            </a:extLst>
          </p:cNvPr>
          <p:cNvGraphicFramePr>
            <a:graphicFrameLocks noGrp="1"/>
          </p:cNvGraphicFramePr>
          <p:nvPr>
            <p:extLst>
              <p:ext uri="{D42A27DB-BD31-4B8C-83A1-F6EECF244321}">
                <p14:modId xmlns:p14="http://schemas.microsoft.com/office/powerpoint/2010/main" val="678074632"/>
              </p:ext>
            </p:extLst>
          </p:nvPr>
        </p:nvGraphicFramePr>
        <p:xfrm>
          <a:off x="6096000" y="2590305"/>
          <a:ext cx="5702300" cy="2095500"/>
        </p:xfrm>
        <a:graphic>
          <a:graphicData uri="http://schemas.openxmlformats.org/drawingml/2006/table">
            <a:tbl>
              <a:tblPr>
                <a:tableStyleId>{5C22544A-7EE6-4342-B048-85BDC9FD1C3A}</a:tableStyleId>
              </a:tblPr>
              <a:tblGrid>
                <a:gridCol w="1624695">
                  <a:extLst>
                    <a:ext uri="{9D8B030D-6E8A-4147-A177-3AD203B41FA5}">
                      <a16:colId xmlns:a16="http://schemas.microsoft.com/office/drawing/2014/main" val="2628204992"/>
                    </a:ext>
                  </a:extLst>
                </a:gridCol>
                <a:gridCol w="1205829">
                  <a:extLst>
                    <a:ext uri="{9D8B030D-6E8A-4147-A177-3AD203B41FA5}">
                      <a16:colId xmlns:a16="http://schemas.microsoft.com/office/drawing/2014/main" val="1763945814"/>
                    </a:ext>
                  </a:extLst>
                </a:gridCol>
                <a:gridCol w="1434301">
                  <a:extLst>
                    <a:ext uri="{9D8B030D-6E8A-4147-A177-3AD203B41FA5}">
                      <a16:colId xmlns:a16="http://schemas.microsoft.com/office/drawing/2014/main" val="3100571513"/>
                    </a:ext>
                  </a:extLst>
                </a:gridCol>
                <a:gridCol w="1437475">
                  <a:extLst>
                    <a:ext uri="{9D8B030D-6E8A-4147-A177-3AD203B41FA5}">
                      <a16:colId xmlns:a16="http://schemas.microsoft.com/office/drawing/2014/main" val="4091514944"/>
                    </a:ext>
                  </a:extLst>
                </a:gridCol>
              </a:tblGrid>
              <a:tr h="190500">
                <a:tc>
                  <a:txBody>
                    <a:bodyPr/>
                    <a:lstStyle/>
                    <a:p>
                      <a:pPr algn="l" fontAlgn="b"/>
                      <a:r>
                        <a:rPr lang="en-US" sz="1100" u="none" strike="noStrike">
                          <a:effectLst/>
                        </a:rPr>
                        <a:t>Principle Component Axis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Standard deviation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Proportion of Variance</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Cumulative Proportion</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1172901"/>
                  </a:ext>
                </a:extLst>
              </a:tr>
              <a:tr h="190500">
                <a:tc>
                  <a:txBody>
                    <a:bodyPr/>
                    <a:lstStyle/>
                    <a:p>
                      <a:pPr algn="l" fontAlgn="b"/>
                      <a:r>
                        <a:rPr lang="en-US" sz="1100" u="none" strike="noStrike">
                          <a:effectLst/>
                        </a:rPr>
                        <a:t>PC1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2.4957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0.2595</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0.2595</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3822348026"/>
                  </a:ext>
                </a:extLst>
              </a:tr>
              <a:tr h="190500">
                <a:tc>
                  <a:txBody>
                    <a:bodyPr/>
                    <a:lstStyle/>
                    <a:p>
                      <a:pPr algn="l" fontAlgn="b"/>
                      <a:r>
                        <a:rPr lang="en-US" sz="1100" u="none" strike="noStrike">
                          <a:effectLst/>
                        </a:rPr>
                        <a:t>PC2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2.2056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0.2027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0.4622</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957193098"/>
                  </a:ext>
                </a:extLst>
              </a:tr>
              <a:tr h="190500">
                <a:tc>
                  <a:txBody>
                    <a:bodyPr/>
                    <a:lstStyle/>
                    <a:p>
                      <a:pPr algn="l" fontAlgn="b"/>
                      <a:r>
                        <a:rPr lang="en-US" sz="1100" u="none" strike="noStrike">
                          <a:effectLst/>
                        </a:rPr>
                        <a:t>PC3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1.9068</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0.1515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0.6137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29007725"/>
                  </a:ext>
                </a:extLst>
              </a:tr>
              <a:tr h="190500">
                <a:tc>
                  <a:txBody>
                    <a:bodyPr/>
                    <a:lstStyle/>
                    <a:p>
                      <a:pPr algn="l" fontAlgn="b"/>
                      <a:r>
                        <a:rPr lang="en-US" sz="1100" u="none" strike="noStrike">
                          <a:effectLst/>
                        </a:rPr>
                        <a:t>PC4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1.7469</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0.1272</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0.7409</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77632758"/>
                  </a:ext>
                </a:extLst>
              </a:tr>
              <a:tr h="190500">
                <a:tc>
                  <a:txBody>
                    <a:bodyPr/>
                    <a:lstStyle/>
                    <a:p>
                      <a:pPr algn="l" fontAlgn="b"/>
                      <a:r>
                        <a:rPr lang="en-US" sz="1100" u="none" strike="noStrike">
                          <a:effectLst/>
                        </a:rPr>
                        <a:t>PC5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1.5634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0.1018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0.8427</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13773629"/>
                  </a:ext>
                </a:extLst>
              </a:tr>
              <a:tr h="190500">
                <a:tc>
                  <a:txBody>
                    <a:bodyPr/>
                    <a:lstStyle/>
                    <a:p>
                      <a:pPr algn="l" fontAlgn="b"/>
                      <a:r>
                        <a:rPr lang="en-US" sz="1100" u="none" strike="noStrike">
                          <a:effectLst/>
                        </a:rPr>
                        <a:t>PC6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1.32689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0.07336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0.91607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83411994"/>
                  </a:ext>
                </a:extLst>
              </a:tr>
              <a:tr h="190500">
                <a:tc>
                  <a:txBody>
                    <a:bodyPr/>
                    <a:lstStyle/>
                    <a:p>
                      <a:pPr algn="l" fontAlgn="b"/>
                      <a:r>
                        <a:rPr lang="en-US" sz="1100" u="none" strike="noStrike">
                          <a:effectLst/>
                        </a:rPr>
                        <a:t>PC7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1.15941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0.05601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0.97208</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75206843"/>
                  </a:ext>
                </a:extLst>
              </a:tr>
              <a:tr h="190500">
                <a:tc>
                  <a:txBody>
                    <a:bodyPr/>
                    <a:lstStyle/>
                    <a:p>
                      <a:pPr algn="l" fontAlgn="b"/>
                      <a:r>
                        <a:rPr lang="en-US" sz="1100" u="none" strike="noStrike">
                          <a:effectLst/>
                        </a:rPr>
                        <a:t>PC8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0.65057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0.01764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0.98971</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18481101"/>
                  </a:ext>
                </a:extLst>
              </a:tr>
              <a:tr h="190500">
                <a:tc>
                  <a:txBody>
                    <a:bodyPr/>
                    <a:lstStyle/>
                    <a:p>
                      <a:pPr algn="l" fontAlgn="b"/>
                      <a:r>
                        <a:rPr lang="en-US" sz="1100" u="none" strike="noStrike">
                          <a:effectLst/>
                        </a:rPr>
                        <a:t>PC9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0.49691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0.01029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5563870"/>
                  </a:ext>
                </a:extLst>
              </a:tr>
              <a:tr h="190500">
                <a:tc>
                  <a:txBody>
                    <a:bodyPr/>
                    <a:lstStyle/>
                    <a:p>
                      <a:pPr algn="l" fontAlgn="b"/>
                      <a:r>
                        <a:rPr lang="en-US" sz="1100" u="none" strike="noStrike">
                          <a:effectLst/>
                        </a:rPr>
                        <a:t>PC10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2.80E-15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0.00E+00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1.00E+00</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25583405"/>
                  </a:ext>
                </a:extLst>
              </a:tr>
            </a:tbl>
          </a:graphicData>
        </a:graphic>
      </p:graphicFrame>
      <p:sp>
        <p:nvSpPr>
          <p:cNvPr id="5" name="TextBox 4">
            <a:extLst>
              <a:ext uri="{FF2B5EF4-FFF2-40B4-BE49-F238E27FC236}">
                <a16:creationId xmlns:a16="http://schemas.microsoft.com/office/drawing/2014/main" id="{D95B6324-0174-4608-8909-57977CA6FFC5}"/>
              </a:ext>
            </a:extLst>
          </p:cNvPr>
          <p:cNvSpPr txBox="1"/>
          <p:nvPr/>
        </p:nvSpPr>
        <p:spPr>
          <a:xfrm>
            <a:off x="6096000" y="4769985"/>
            <a:ext cx="1750351" cy="369332"/>
          </a:xfrm>
          <a:prstGeom prst="rect">
            <a:avLst/>
          </a:prstGeom>
          <a:noFill/>
        </p:spPr>
        <p:txBody>
          <a:bodyPr wrap="none" rtlCol="0">
            <a:spAutoFit/>
          </a:bodyPr>
          <a:lstStyle/>
          <a:p>
            <a:r>
              <a:rPr lang="en-US" dirty="0"/>
              <a:t>Summary of PCA</a:t>
            </a:r>
          </a:p>
        </p:txBody>
      </p:sp>
      <p:sp>
        <p:nvSpPr>
          <p:cNvPr id="6" name="TextBox 5">
            <a:extLst>
              <a:ext uri="{FF2B5EF4-FFF2-40B4-BE49-F238E27FC236}">
                <a16:creationId xmlns:a16="http://schemas.microsoft.com/office/drawing/2014/main" id="{54935E1B-7C01-4BD7-88B7-C09F81ECBBD6}"/>
              </a:ext>
            </a:extLst>
          </p:cNvPr>
          <p:cNvSpPr txBox="1"/>
          <p:nvPr/>
        </p:nvSpPr>
        <p:spPr>
          <a:xfrm>
            <a:off x="52625" y="5515511"/>
            <a:ext cx="11092480" cy="646331"/>
          </a:xfrm>
          <a:prstGeom prst="rect">
            <a:avLst/>
          </a:prstGeom>
          <a:noFill/>
        </p:spPr>
        <p:txBody>
          <a:bodyPr wrap="square" rtlCol="0">
            <a:spAutoFit/>
          </a:bodyPr>
          <a:lstStyle/>
          <a:p>
            <a:pPr marL="285750" indent="-285750">
              <a:buFont typeface="Arial" panose="020B0604020202020204" pitchFamily="34" charset="0"/>
              <a:buChar char="•"/>
            </a:pPr>
            <a:r>
              <a:rPr lang="en-US" dirty="0"/>
              <a:t>Unlike most PCAs, this scree plot does not have an exponential decay. PC1 + PC2 only accounts for 41.69% of the variation among sites.</a:t>
            </a:r>
          </a:p>
        </p:txBody>
      </p:sp>
      <p:pic>
        <p:nvPicPr>
          <p:cNvPr id="8" name="Picture 7">
            <a:extLst>
              <a:ext uri="{FF2B5EF4-FFF2-40B4-BE49-F238E27FC236}">
                <a16:creationId xmlns:a16="http://schemas.microsoft.com/office/drawing/2014/main" id="{015C7D86-3282-4CED-9E02-BDF094AC386F}"/>
              </a:ext>
            </a:extLst>
          </p:cNvPr>
          <p:cNvPicPr>
            <a:picLocks noChangeAspect="1"/>
          </p:cNvPicPr>
          <p:nvPr/>
        </p:nvPicPr>
        <p:blipFill rotWithShape="1">
          <a:blip r:embed="rId2"/>
          <a:srcRect t="14619"/>
          <a:stretch/>
        </p:blipFill>
        <p:spPr>
          <a:xfrm>
            <a:off x="0" y="888904"/>
            <a:ext cx="4761905" cy="4065747"/>
          </a:xfrm>
          <a:prstGeom prst="rect">
            <a:avLst/>
          </a:prstGeom>
        </p:spPr>
      </p:pic>
      <p:sp>
        <p:nvSpPr>
          <p:cNvPr id="4" name="TextBox 3">
            <a:extLst>
              <a:ext uri="{FF2B5EF4-FFF2-40B4-BE49-F238E27FC236}">
                <a16:creationId xmlns:a16="http://schemas.microsoft.com/office/drawing/2014/main" id="{49CAE0B6-02D7-4896-9B71-163A83B22F55}"/>
              </a:ext>
            </a:extLst>
          </p:cNvPr>
          <p:cNvSpPr txBox="1"/>
          <p:nvPr/>
        </p:nvSpPr>
        <p:spPr>
          <a:xfrm>
            <a:off x="52625" y="4769985"/>
            <a:ext cx="5807359" cy="369332"/>
          </a:xfrm>
          <a:prstGeom prst="rect">
            <a:avLst/>
          </a:prstGeom>
          <a:noFill/>
        </p:spPr>
        <p:txBody>
          <a:bodyPr wrap="none" rtlCol="0">
            <a:spAutoFit/>
          </a:bodyPr>
          <a:lstStyle/>
          <a:p>
            <a:r>
              <a:rPr lang="en-US" dirty="0"/>
              <a:t>Scree plot for PCA of sites and their environmental variables</a:t>
            </a:r>
          </a:p>
        </p:txBody>
      </p:sp>
      <p:sp>
        <p:nvSpPr>
          <p:cNvPr id="9" name="TextBox 8">
            <a:extLst>
              <a:ext uri="{FF2B5EF4-FFF2-40B4-BE49-F238E27FC236}">
                <a16:creationId xmlns:a16="http://schemas.microsoft.com/office/drawing/2014/main" id="{25154BEC-E695-47D7-B128-F607866E844D}"/>
              </a:ext>
            </a:extLst>
          </p:cNvPr>
          <p:cNvSpPr txBox="1"/>
          <p:nvPr/>
        </p:nvSpPr>
        <p:spPr>
          <a:xfrm>
            <a:off x="52625" y="104719"/>
            <a:ext cx="8984767" cy="369332"/>
          </a:xfrm>
          <a:prstGeom prst="rect">
            <a:avLst/>
          </a:prstGeom>
          <a:noFill/>
        </p:spPr>
        <p:txBody>
          <a:bodyPr wrap="none" rtlCol="0">
            <a:spAutoFit/>
          </a:bodyPr>
          <a:lstStyle/>
          <a:p>
            <a:r>
              <a:rPr lang="en-US" dirty="0"/>
              <a:t>Goal: Conduct PCA on environmental variables to discern patterns of variation among the sites</a:t>
            </a:r>
          </a:p>
        </p:txBody>
      </p:sp>
      <p:pic>
        <p:nvPicPr>
          <p:cNvPr id="10" name="Graphic 9" descr="Rainy scene outline">
            <a:extLst>
              <a:ext uri="{FF2B5EF4-FFF2-40B4-BE49-F238E27FC236}">
                <a16:creationId xmlns:a16="http://schemas.microsoft.com/office/drawing/2014/main" id="{73B5C163-EFE7-4BFB-9BCC-7FB6DD0B3E2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52880" y="150885"/>
            <a:ext cx="1161721" cy="1161721"/>
          </a:xfrm>
          <a:prstGeom prst="rect">
            <a:avLst/>
          </a:prstGeom>
        </p:spPr>
      </p:pic>
    </p:spTree>
    <p:extLst>
      <p:ext uri="{BB962C8B-B14F-4D97-AF65-F5344CB8AC3E}">
        <p14:creationId xmlns:p14="http://schemas.microsoft.com/office/powerpoint/2010/main" val="2007687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DC02047F-4468-4880-954D-2702076CBCF1}"/>
              </a:ext>
            </a:extLst>
          </p:cNvPr>
          <p:cNvSpPr txBox="1"/>
          <p:nvPr/>
        </p:nvSpPr>
        <p:spPr>
          <a:xfrm>
            <a:off x="5941567" y="4761904"/>
            <a:ext cx="2355525" cy="646331"/>
          </a:xfrm>
          <a:prstGeom prst="rect">
            <a:avLst/>
          </a:prstGeom>
          <a:noFill/>
        </p:spPr>
        <p:txBody>
          <a:bodyPr wrap="square" rtlCol="0">
            <a:spAutoFit/>
          </a:bodyPr>
          <a:lstStyle/>
          <a:p>
            <a:r>
              <a:rPr lang="en-US" dirty="0"/>
              <a:t>PCA correlations ordered by PCA1</a:t>
            </a:r>
          </a:p>
        </p:txBody>
      </p:sp>
      <p:sp>
        <p:nvSpPr>
          <p:cNvPr id="14" name="TextBox 13">
            <a:extLst>
              <a:ext uri="{FF2B5EF4-FFF2-40B4-BE49-F238E27FC236}">
                <a16:creationId xmlns:a16="http://schemas.microsoft.com/office/drawing/2014/main" id="{8B23AE4D-CB59-4A61-8957-6B7234ADBE90}"/>
              </a:ext>
            </a:extLst>
          </p:cNvPr>
          <p:cNvSpPr txBox="1"/>
          <p:nvPr/>
        </p:nvSpPr>
        <p:spPr>
          <a:xfrm>
            <a:off x="9451325" y="4761904"/>
            <a:ext cx="2355525" cy="646331"/>
          </a:xfrm>
          <a:prstGeom prst="rect">
            <a:avLst/>
          </a:prstGeom>
          <a:noFill/>
        </p:spPr>
        <p:txBody>
          <a:bodyPr wrap="square" rtlCol="0">
            <a:spAutoFit/>
          </a:bodyPr>
          <a:lstStyle/>
          <a:p>
            <a:r>
              <a:rPr lang="en-US" dirty="0"/>
              <a:t>PCA correlations ordered by PCA2</a:t>
            </a:r>
          </a:p>
        </p:txBody>
      </p:sp>
      <p:sp>
        <p:nvSpPr>
          <p:cNvPr id="15" name="TextBox 14">
            <a:extLst>
              <a:ext uri="{FF2B5EF4-FFF2-40B4-BE49-F238E27FC236}">
                <a16:creationId xmlns:a16="http://schemas.microsoft.com/office/drawing/2014/main" id="{BB75507A-C3D6-4833-AFEC-590394F6E3C1}"/>
              </a:ext>
            </a:extLst>
          </p:cNvPr>
          <p:cNvSpPr txBox="1"/>
          <p:nvPr/>
        </p:nvSpPr>
        <p:spPr>
          <a:xfrm>
            <a:off x="718222" y="4761903"/>
            <a:ext cx="3309030" cy="646331"/>
          </a:xfrm>
          <a:prstGeom prst="rect">
            <a:avLst/>
          </a:prstGeom>
          <a:noFill/>
        </p:spPr>
        <p:txBody>
          <a:bodyPr wrap="square" rtlCol="0">
            <a:spAutoFit/>
          </a:bodyPr>
          <a:lstStyle/>
          <a:p>
            <a:pPr algn="ctr"/>
            <a:r>
              <a:rPr lang="en-US" dirty="0"/>
              <a:t>PCA of 10 sites with selected environmental variables</a:t>
            </a:r>
          </a:p>
        </p:txBody>
      </p:sp>
      <p:sp>
        <p:nvSpPr>
          <p:cNvPr id="16" name="TextBox 15">
            <a:extLst>
              <a:ext uri="{FF2B5EF4-FFF2-40B4-BE49-F238E27FC236}">
                <a16:creationId xmlns:a16="http://schemas.microsoft.com/office/drawing/2014/main" id="{13411936-A1BF-4409-AEF0-6388ED16F20C}"/>
              </a:ext>
            </a:extLst>
          </p:cNvPr>
          <p:cNvSpPr txBox="1"/>
          <p:nvPr/>
        </p:nvSpPr>
        <p:spPr>
          <a:xfrm>
            <a:off x="25429" y="5657671"/>
            <a:ext cx="121920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PCA1 has correlations greater than 0.6 with canopy, </a:t>
            </a:r>
            <a:r>
              <a:rPr lang="en-US" dirty="0" err="1"/>
              <a:t>bank.height</a:t>
            </a:r>
            <a:r>
              <a:rPr lang="en-US" dirty="0"/>
              <a:t>, NH4</a:t>
            </a:r>
          </a:p>
          <a:p>
            <a:pPr marL="285750" indent="-285750">
              <a:buFont typeface="Arial" panose="020B0604020202020204" pitchFamily="34" charset="0"/>
              <a:buChar char="•"/>
            </a:pPr>
            <a:r>
              <a:rPr lang="en-US" dirty="0"/>
              <a:t>PCA2 has correlations greater than 0.6 with </a:t>
            </a:r>
            <a:r>
              <a:rPr lang="en-US" dirty="0" err="1"/>
              <a:t>Soil.Perm</a:t>
            </a:r>
            <a:r>
              <a:rPr lang="en-US" dirty="0"/>
              <a:t>, </a:t>
            </a:r>
            <a:r>
              <a:rPr lang="en-US" dirty="0" err="1"/>
              <a:t>Bas.forest</a:t>
            </a:r>
            <a:r>
              <a:rPr lang="en-US" dirty="0"/>
              <a:t>, &amp; </a:t>
            </a:r>
            <a:r>
              <a:rPr lang="en-US" dirty="0" err="1"/>
              <a:t>Rip.forest</a:t>
            </a:r>
            <a:endParaRPr lang="en-US" dirty="0"/>
          </a:p>
          <a:p>
            <a:pPr marL="285750" indent="-285750">
              <a:buFont typeface="Arial" panose="020B0604020202020204" pitchFamily="34" charset="0"/>
              <a:buChar char="•"/>
            </a:pPr>
            <a:r>
              <a:rPr lang="en-US" dirty="0"/>
              <a:t>With only ten sample sites, 6 environmental variables to be assessed using linear regression include the top 3 covariates with PC1 and PC2: “canopy", “</a:t>
            </a:r>
            <a:r>
              <a:rPr lang="en-US" dirty="0" err="1"/>
              <a:t>bank,height</a:t>
            </a:r>
            <a:r>
              <a:rPr lang="en-US" dirty="0"/>
              <a:t>", “NH4", “</a:t>
            </a:r>
            <a:r>
              <a:rPr lang="en-US" dirty="0" err="1"/>
              <a:t>Soil.Org</a:t>
            </a:r>
            <a:r>
              <a:rPr lang="en-US" dirty="0"/>
              <a:t>", “</a:t>
            </a:r>
            <a:r>
              <a:rPr lang="en-US" dirty="0" err="1"/>
              <a:t>Bas.forest</a:t>
            </a:r>
            <a:r>
              <a:rPr lang="en-US" dirty="0"/>
              <a:t>", “</a:t>
            </a:r>
            <a:r>
              <a:rPr lang="en-US" dirty="0" err="1"/>
              <a:t>Rip.forest</a:t>
            </a:r>
            <a:r>
              <a:rPr lang="en-US" dirty="0"/>
              <a:t>”</a:t>
            </a:r>
          </a:p>
          <a:p>
            <a:pPr marL="285750" indent="-285750">
              <a:buFont typeface="Arial" panose="020B0604020202020204" pitchFamily="34" charset="0"/>
              <a:buChar char="•"/>
            </a:pPr>
            <a:r>
              <a:rPr lang="en-US" dirty="0">
                <a:solidFill>
                  <a:srgbClr val="FF0000"/>
                </a:solidFill>
              </a:rPr>
              <a:t>Contrarily, I could investigate with a priori selected variables (AP, 2 hydrology, 2 watershed, 2 water quality, 1 habitat:</a:t>
            </a:r>
          </a:p>
          <a:p>
            <a:pPr marL="742950" lvl="1" indent="-285750">
              <a:buFont typeface="Arial" panose="020B0604020202020204" pitchFamily="34" charset="0"/>
              <a:buChar char="•"/>
            </a:pPr>
            <a:r>
              <a:rPr lang="en-US" dirty="0">
                <a:solidFill>
                  <a:srgbClr val="FF0000"/>
                </a:solidFill>
              </a:rPr>
              <a:t>AP, LFPP, </a:t>
            </a:r>
            <a:r>
              <a:rPr lang="en-US" dirty="0" err="1">
                <a:solidFill>
                  <a:srgbClr val="FF0000"/>
                </a:solidFill>
              </a:rPr>
              <a:t>flash.index</a:t>
            </a:r>
            <a:r>
              <a:rPr lang="en-US" dirty="0">
                <a:solidFill>
                  <a:srgbClr val="FF0000"/>
                </a:solidFill>
              </a:rPr>
              <a:t>, </a:t>
            </a:r>
            <a:r>
              <a:rPr lang="en-US" dirty="0" err="1">
                <a:solidFill>
                  <a:srgbClr val="FF0000"/>
                </a:solidFill>
              </a:rPr>
              <a:t>Soil.Perm</a:t>
            </a:r>
            <a:r>
              <a:rPr lang="en-US" dirty="0">
                <a:solidFill>
                  <a:srgbClr val="FF0000"/>
                </a:solidFill>
              </a:rPr>
              <a:t>, </a:t>
            </a:r>
            <a:r>
              <a:rPr lang="en-US" dirty="0" err="1">
                <a:solidFill>
                  <a:srgbClr val="FF0000"/>
                </a:solidFill>
              </a:rPr>
              <a:t>Rip.forest</a:t>
            </a:r>
            <a:r>
              <a:rPr lang="en-US" dirty="0">
                <a:solidFill>
                  <a:srgbClr val="FF0000"/>
                </a:solidFill>
              </a:rPr>
              <a:t>, NH4, conductivity, </a:t>
            </a:r>
            <a:r>
              <a:rPr lang="en-US" dirty="0" err="1">
                <a:solidFill>
                  <a:srgbClr val="FF0000"/>
                </a:solidFill>
              </a:rPr>
              <a:t>Rosgen.Index</a:t>
            </a:r>
            <a:endParaRPr lang="en-US" dirty="0">
              <a:solidFill>
                <a:srgbClr val="FF0000"/>
              </a:solidFill>
            </a:endParaRPr>
          </a:p>
        </p:txBody>
      </p:sp>
      <p:graphicFrame>
        <p:nvGraphicFramePr>
          <p:cNvPr id="17" name="Table 16">
            <a:extLst>
              <a:ext uri="{FF2B5EF4-FFF2-40B4-BE49-F238E27FC236}">
                <a16:creationId xmlns:a16="http://schemas.microsoft.com/office/drawing/2014/main" id="{B4DB3E8B-C8A1-4F69-A71B-7DAA9EF66C96}"/>
              </a:ext>
            </a:extLst>
          </p:cNvPr>
          <p:cNvGraphicFramePr>
            <a:graphicFrameLocks noGrp="1"/>
          </p:cNvGraphicFramePr>
          <p:nvPr>
            <p:extLst>
              <p:ext uri="{D42A27DB-BD31-4B8C-83A1-F6EECF244321}">
                <p14:modId xmlns:p14="http://schemas.microsoft.com/office/powerpoint/2010/main" val="2258617277"/>
              </p:ext>
            </p:extLst>
          </p:nvPr>
        </p:nvGraphicFramePr>
        <p:xfrm>
          <a:off x="5941567" y="285854"/>
          <a:ext cx="1804706" cy="4351332"/>
        </p:xfrm>
        <a:graphic>
          <a:graphicData uri="http://schemas.openxmlformats.org/drawingml/2006/table">
            <a:tbl>
              <a:tblPr>
                <a:tableStyleId>{5C22544A-7EE6-4342-B048-85BDC9FD1C3A}</a:tableStyleId>
              </a:tblPr>
              <a:tblGrid>
                <a:gridCol w="663564">
                  <a:extLst>
                    <a:ext uri="{9D8B030D-6E8A-4147-A177-3AD203B41FA5}">
                      <a16:colId xmlns:a16="http://schemas.microsoft.com/office/drawing/2014/main" val="1342167454"/>
                    </a:ext>
                  </a:extLst>
                </a:gridCol>
                <a:gridCol w="570571">
                  <a:extLst>
                    <a:ext uri="{9D8B030D-6E8A-4147-A177-3AD203B41FA5}">
                      <a16:colId xmlns:a16="http://schemas.microsoft.com/office/drawing/2014/main" val="3568221535"/>
                    </a:ext>
                  </a:extLst>
                </a:gridCol>
                <a:gridCol w="570571">
                  <a:extLst>
                    <a:ext uri="{9D8B030D-6E8A-4147-A177-3AD203B41FA5}">
                      <a16:colId xmlns:a16="http://schemas.microsoft.com/office/drawing/2014/main" val="3828358131"/>
                    </a:ext>
                  </a:extLst>
                </a:gridCol>
              </a:tblGrid>
              <a:tr h="158634">
                <a:tc>
                  <a:txBody>
                    <a:bodyPr/>
                    <a:lstStyle/>
                    <a:p>
                      <a:pPr algn="ctr" fontAlgn="b"/>
                      <a:r>
                        <a:rPr lang="en-US" sz="900" u="none" strike="noStrike">
                          <a:effectLst/>
                        </a:rPr>
                        <a:t>variable</a:t>
                      </a:r>
                      <a:endParaRPr lang="en-US" sz="900" b="1" i="0" u="none" strike="noStrike">
                        <a:solidFill>
                          <a:srgbClr val="000000"/>
                        </a:solidFill>
                        <a:effectLst/>
                        <a:latin typeface="Calibri" panose="020F0502020204030204" pitchFamily="34" charset="0"/>
                      </a:endParaRPr>
                    </a:p>
                  </a:txBody>
                  <a:tcPr marL="7932" marR="7932" marT="7932" marB="0" anchor="b"/>
                </a:tc>
                <a:tc>
                  <a:txBody>
                    <a:bodyPr/>
                    <a:lstStyle/>
                    <a:p>
                      <a:pPr algn="ctr" fontAlgn="b"/>
                      <a:r>
                        <a:rPr lang="en-US" sz="900" u="none" strike="noStrike">
                          <a:effectLst/>
                        </a:rPr>
                        <a:t>PC1</a:t>
                      </a:r>
                      <a:endParaRPr lang="en-US" sz="900" b="1" i="0" u="none" strike="noStrike">
                        <a:solidFill>
                          <a:srgbClr val="000000"/>
                        </a:solidFill>
                        <a:effectLst/>
                        <a:latin typeface="Calibri" panose="020F0502020204030204" pitchFamily="34" charset="0"/>
                      </a:endParaRPr>
                    </a:p>
                  </a:txBody>
                  <a:tcPr marL="7932" marR="7932" marT="7932" marB="0" anchor="b"/>
                </a:tc>
                <a:tc>
                  <a:txBody>
                    <a:bodyPr/>
                    <a:lstStyle/>
                    <a:p>
                      <a:pPr algn="ctr" fontAlgn="b"/>
                      <a:r>
                        <a:rPr lang="en-US" sz="900" u="none" strike="noStrike">
                          <a:effectLst/>
                        </a:rPr>
                        <a:t>PC2</a:t>
                      </a:r>
                      <a:endParaRPr lang="en-US" sz="900" b="1"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1994450403"/>
                  </a:ext>
                </a:extLst>
              </a:tr>
              <a:tr h="158634">
                <a:tc>
                  <a:txBody>
                    <a:bodyPr/>
                    <a:lstStyle/>
                    <a:p>
                      <a:pPr algn="l" fontAlgn="b"/>
                      <a:r>
                        <a:rPr lang="en-US" sz="900" u="none" strike="noStrike" dirty="0">
                          <a:effectLst/>
                          <a:highlight>
                            <a:srgbClr val="FFFF00"/>
                          </a:highlight>
                        </a:rPr>
                        <a:t>canopy</a:t>
                      </a:r>
                      <a:endParaRPr lang="en-US" sz="900" b="0" i="0" u="none" strike="noStrike" dirty="0">
                        <a:solidFill>
                          <a:srgbClr val="000000"/>
                        </a:solidFill>
                        <a:effectLst/>
                        <a:highlight>
                          <a:srgbClr val="FFFF00"/>
                        </a:highlight>
                        <a:latin typeface="Calibri" panose="020F0502020204030204" pitchFamily="34" charset="0"/>
                      </a:endParaRPr>
                    </a:p>
                  </a:txBody>
                  <a:tcPr marL="7932" marR="7932" marT="7932" marB="0" anchor="b"/>
                </a:tc>
                <a:tc>
                  <a:txBody>
                    <a:bodyPr/>
                    <a:lstStyle/>
                    <a:p>
                      <a:pPr algn="r" fontAlgn="b"/>
                      <a:r>
                        <a:rPr lang="en-US" sz="900" u="none" strike="noStrike">
                          <a:effectLst/>
                          <a:highlight>
                            <a:srgbClr val="FFFF00"/>
                          </a:highlight>
                        </a:rPr>
                        <a:t>-0.80414</a:t>
                      </a:r>
                      <a:endParaRPr lang="en-US" sz="900" b="0" i="0" u="none" strike="noStrike">
                        <a:solidFill>
                          <a:srgbClr val="000000"/>
                        </a:solidFill>
                        <a:effectLst/>
                        <a:highlight>
                          <a:srgbClr val="FFFF00"/>
                        </a:highlight>
                        <a:latin typeface="Calibri" panose="020F0502020204030204" pitchFamily="34" charset="0"/>
                      </a:endParaRPr>
                    </a:p>
                  </a:txBody>
                  <a:tcPr marL="7932" marR="7932" marT="7932" marB="0" anchor="b"/>
                </a:tc>
                <a:tc>
                  <a:txBody>
                    <a:bodyPr/>
                    <a:lstStyle/>
                    <a:p>
                      <a:pPr algn="r" fontAlgn="b"/>
                      <a:r>
                        <a:rPr lang="en-US" sz="900" u="none" strike="noStrike">
                          <a:effectLst/>
                        </a:rPr>
                        <a:t>0.220828</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637859"/>
                  </a:ext>
                </a:extLst>
              </a:tr>
              <a:tr h="287128">
                <a:tc>
                  <a:txBody>
                    <a:bodyPr/>
                    <a:lstStyle/>
                    <a:p>
                      <a:pPr algn="l" fontAlgn="b"/>
                      <a:r>
                        <a:rPr lang="en-US" sz="900" u="none" strike="noStrike" dirty="0" err="1">
                          <a:effectLst/>
                          <a:highlight>
                            <a:srgbClr val="FFFF00"/>
                          </a:highlight>
                        </a:rPr>
                        <a:t>bank.height</a:t>
                      </a:r>
                      <a:endParaRPr lang="en-US" sz="900" b="0" i="0" u="none" strike="noStrike" dirty="0">
                        <a:solidFill>
                          <a:srgbClr val="000000"/>
                        </a:solidFill>
                        <a:effectLst/>
                        <a:highlight>
                          <a:srgbClr val="FFFF00"/>
                        </a:highlight>
                        <a:latin typeface="Calibri" panose="020F0502020204030204" pitchFamily="34" charset="0"/>
                      </a:endParaRPr>
                    </a:p>
                  </a:txBody>
                  <a:tcPr marL="7932" marR="7932" marT="7932" marB="0" anchor="b"/>
                </a:tc>
                <a:tc>
                  <a:txBody>
                    <a:bodyPr/>
                    <a:lstStyle/>
                    <a:p>
                      <a:pPr algn="r" fontAlgn="b"/>
                      <a:r>
                        <a:rPr lang="en-US" sz="900" u="none" strike="noStrike" dirty="0">
                          <a:effectLst/>
                          <a:highlight>
                            <a:srgbClr val="FFFF00"/>
                          </a:highlight>
                        </a:rPr>
                        <a:t>-0.71586</a:t>
                      </a:r>
                      <a:endParaRPr lang="en-US" sz="900" b="0" i="0" u="none" strike="noStrike" dirty="0">
                        <a:solidFill>
                          <a:srgbClr val="000000"/>
                        </a:solidFill>
                        <a:effectLst/>
                        <a:highlight>
                          <a:srgbClr val="FFFF00"/>
                        </a:highlight>
                        <a:latin typeface="Calibri" panose="020F0502020204030204" pitchFamily="34" charset="0"/>
                      </a:endParaRPr>
                    </a:p>
                  </a:txBody>
                  <a:tcPr marL="7932" marR="7932" marT="7932" marB="0" anchor="b"/>
                </a:tc>
                <a:tc>
                  <a:txBody>
                    <a:bodyPr/>
                    <a:lstStyle/>
                    <a:p>
                      <a:pPr algn="r" fontAlgn="b"/>
                      <a:r>
                        <a:rPr lang="en-US" sz="900" u="none" strike="noStrike" dirty="0">
                          <a:effectLst/>
                        </a:rPr>
                        <a:t>-0.2356</a:t>
                      </a:r>
                      <a:endParaRPr lang="en-US" sz="900" b="0" i="0" u="none" strike="noStrike" dirty="0">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692622322"/>
                  </a:ext>
                </a:extLst>
              </a:tr>
              <a:tr h="158634">
                <a:tc>
                  <a:txBody>
                    <a:bodyPr/>
                    <a:lstStyle/>
                    <a:p>
                      <a:pPr algn="l" fontAlgn="b"/>
                      <a:r>
                        <a:rPr lang="en-US" sz="900" u="none" strike="noStrike">
                          <a:effectLst/>
                          <a:highlight>
                            <a:srgbClr val="FFFF00"/>
                          </a:highlight>
                        </a:rPr>
                        <a:t>NH4.</a:t>
                      </a:r>
                      <a:endParaRPr lang="en-US" sz="900" b="0" i="0" u="none" strike="noStrike">
                        <a:solidFill>
                          <a:srgbClr val="000000"/>
                        </a:solidFill>
                        <a:effectLst/>
                        <a:highlight>
                          <a:srgbClr val="FFFF00"/>
                        </a:highlight>
                        <a:latin typeface="Calibri" panose="020F0502020204030204" pitchFamily="34" charset="0"/>
                      </a:endParaRPr>
                    </a:p>
                  </a:txBody>
                  <a:tcPr marL="7932" marR="7932" marT="7932" marB="0" anchor="b"/>
                </a:tc>
                <a:tc>
                  <a:txBody>
                    <a:bodyPr/>
                    <a:lstStyle/>
                    <a:p>
                      <a:pPr algn="r" fontAlgn="b"/>
                      <a:r>
                        <a:rPr lang="en-US" sz="900" u="none" strike="noStrike" dirty="0">
                          <a:effectLst/>
                          <a:highlight>
                            <a:srgbClr val="FFFF00"/>
                          </a:highlight>
                        </a:rPr>
                        <a:t>-0.68092</a:t>
                      </a:r>
                      <a:endParaRPr lang="en-US" sz="900" b="0" i="0" u="none" strike="noStrike" dirty="0">
                        <a:solidFill>
                          <a:srgbClr val="000000"/>
                        </a:solidFill>
                        <a:effectLst/>
                        <a:highlight>
                          <a:srgbClr val="FFFF00"/>
                        </a:highlight>
                        <a:latin typeface="Calibri" panose="020F0502020204030204" pitchFamily="34" charset="0"/>
                      </a:endParaRPr>
                    </a:p>
                  </a:txBody>
                  <a:tcPr marL="7932" marR="7932" marT="7932" marB="0" anchor="b"/>
                </a:tc>
                <a:tc>
                  <a:txBody>
                    <a:bodyPr/>
                    <a:lstStyle/>
                    <a:p>
                      <a:pPr algn="r" fontAlgn="b"/>
                      <a:r>
                        <a:rPr lang="en-US" sz="900" u="none" strike="noStrike" dirty="0">
                          <a:effectLst/>
                        </a:rPr>
                        <a:t>0.404682</a:t>
                      </a:r>
                      <a:endParaRPr lang="en-US" sz="900" b="0" i="0" u="none" strike="noStrike" dirty="0">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1087988538"/>
                  </a:ext>
                </a:extLst>
              </a:tr>
              <a:tr h="158634">
                <a:tc>
                  <a:txBody>
                    <a:bodyPr/>
                    <a:lstStyle/>
                    <a:p>
                      <a:pPr algn="l" fontAlgn="b"/>
                      <a:r>
                        <a:rPr lang="en-US" sz="900" u="none" strike="noStrike">
                          <a:effectLst/>
                        </a:rPr>
                        <a:t>log.cond</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-0.53953</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0.239143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667086091"/>
                  </a:ext>
                </a:extLst>
              </a:tr>
              <a:tr h="158634">
                <a:tc>
                  <a:txBody>
                    <a:bodyPr/>
                    <a:lstStyle/>
                    <a:p>
                      <a:pPr algn="l" fontAlgn="b"/>
                      <a:r>
                        <a:rPr lang="en-US" sz="900" u="none" strike="noStrike">
                          <a:effectLst/>
                        </a:rPr>
                        <a:t>LFPP</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-0.50937</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0.454223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854065661"/>
                  </a:ext>
                </a:extLst>
              </a:tr>
              <a:tr h="158634">
                <a:tc>
                  <a:txBody>
                    <a:bodyPr/>
                    <a:lstStyle/>
                    <a:p>
                      <a:pPr algn="l" fontAlgn="b"/>
                      <a:r>
                        <a:rPr lang="en-US" sz="900" u="none" strike="noStrike">
                          <a:effectLst/>
                        </a:rPr>
                        <a:t>Twater</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-0.45219</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0.261157</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749403860"/>
                  </a:ext>
                </a:extLst>
              </a:tr>
              <a:tr h="158634">
                <a:tc>
                  <a:txBody>
                    <a:bodyPr/>
                    <a:lstStyle/>
                    <a:p>
                      <a:pPr algn="l" fontAlgn="b"/>
                      <a:r>
                        <a:rPr lang="en-US" sz="900" u="none" strike="noStrike">
                          <a:effectLst/>
                        </a:rPr>
                        <a:t>Soil.Perm</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-0.41537</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-0.69273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1454277104"/>
                  </a:ext>
                </a:extLst>
              </a:tr>
              <a:tr h="158634">
                <a:tc>
                  <a:txBody>
                    <a:bodyPr/>
                    <a:lstStyle/>
                    <a:p>
                      <a:pPr algn="l" fontAlgn="b"/>
                      <a:r>
                        <a:rPr lang="en-US" sz="900" u="none" strike="noStrike">
                          <a:effectLst/>
                        </a:rPr>
                        <a:t>PO4.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-0.20534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0.615143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1066549900"/>
                  </a:ext>
                </a:extLst>
              </a:tr>
              <a:tr h="158634">
                <a:tc>
                  <a:txBody>
                    <a:bodyPr/>
                    <a:lstStyle/>
                    <a:p>
                      <a:pPr algn="l" fontAlgn="b"/>
                      <a:r>
                        <a:rPr lang="en-US" sz="900" u="none" strike="noStrike">
                          <a:effectLst/>
                        </a:rPr>
                        <a:t>Bas.dev</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-0.2015</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-0.53301</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4177905750"/>
                  </a:ext>
                </a:extLst>
              </a:tr>
              <a:tr h="158634">
                <a:tc>
                  <a:txBody>
                    <a:bodyPr/>
                    <a:lstStyle/>
                    <a:p>
                      <a:pPr algn="l" fontAlgn="b"/>
                      <a:r>
                        <a:rPr lang="en-US" sz="900" u="none" strike="noStrike">
                          <a:effectLst/>
                        </a:rPr>
                        <a:t>DO</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-0.05358</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0.122313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296323639"/>
                  </a:ext>
                </a:extLst>
              </a:tr>
              <a:tr h="158634">
                <a:tc>
                  <a:txBody>
                    <a:bodyPr/>
                    <a:lstStyle/>
                    <a:p>
                      <a:pPr algn="l" fontAlgn="b"/>
                      <a:r>
                        <a:rPr lang="en-US" sz="900" u="none" strike="noStrike">
                          <a:effectLst/>
                        </a:rPr>
                        <a:t>pH</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-0.02303</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0.01263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985656849"/>
                  </a:ext>
                </a:extLst>
              </a:tr>
              <a:tr h="158634">
                <a:tc>
                  <a:txBody>
                    <a:bodyPr/>
                    <a:lstStyle/>
                    <a:p>
                      <a:pPr algn="l" fontAlgn="b"/>
                      <a:r>
                        <a:rPr lang="en-US" sz="900" u="none" strike="noStrike">
                          <a:effectLst/>
                        </a:rPr>
                        <a:t>d50</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0.084812</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0.336731</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414547623"/>
                  </a:ext>
                </a:extLst>
              </a:tr>
              <a:tr h="158634">
                <a:tc>
                  <a:txBody>
                    <a:bodyPr/>
                    <a:lstStyle/>
                    <a:p>
                      <a:pPr algn="l" fontAlgn="b"/>
                      <a:r>
                        <a:rPr lang="en-US" sz="900" u="none" strike="noStrike">
                          <a:effectLst/>
                        </a:rPr>
                        <a:t>Av.Flow</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0.113341</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0.160583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13325663"/>
                  </a:ext>
                </a:extLst>
              </a:tr>
              <a:tr h="158634">
                <a:tc>
                  <a:txBody>
                    <a:bodyPr/>
                    <a:lstStyle/>
                    <a:p>
                      <a:pPr algn="l" fontAlgn="b"/>
                      <a:r>
                        <a:rPr lang="en-US" sz="900" u="none" strike="noStrike">
                          <a:effectLst/>
                        </a:rPr>
                        <a:t>log.no3</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0.122872</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0.862227</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126648175"/>
                  </a:ext>
                </a:extLst>
              </a:tr>
              <a:tr h="158634">
                <a:tc>
                  <a:txBody>
                    <a:bodyPr/>
                    <a:lstStyle/>
                    <a:p>
                      <a:pPr algn="l" fontAlgn="b"/>
                      <a:r>
                        <a:rPr lang="en-US" sz="900" u="none" strike="noStrike">
                          <a:effectLst/>
                        </a:rPr>
                        <a:t>HFPP</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0.152055</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-0.43224</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825292990"/>
                  </a:ext>
                </a:extLst>
              </a:tr>
              <a:tr h="158634">
                <a:tc>
                  <a:txBody>
                    <a:bodyPr/>
                    <a:lstStyle/>
                    <a:p>
                      <a:pPr algn="l" fontAlgn="b"/>
                      <a:r>
                        <a:rPr lang="en-US" sz="900" u="none" strike="noStrike">
                          <a:effectLst/>
                        </a:rPr>
                        <a:t>Bas.forest</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0.376102</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-0.64802</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1304933940"/>
                  </a:ext>
                </a:extLst>
              </a:tr>
              <a:tr h="287128">
                <a:tc>
                  <a:txBody>
                    <a:bodyPr/>
                    <a:lstStyle/>
                    <a:p>
                      <a:pPr algn="l" fontAlgn="b"/>
                      <a:r>
                        <a:rPr lang="en-US" sz="900" u="none" strike="noStrike">
                          <a:effectLst/>
                        </a:rPr>
                        <a:t>Rosgen.Index</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0.418434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0.340295</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670443183"/>
                  </a:ext>
                </a:extLst>
              </a:tr>
              <a:tr h="158634">
                <a:tc>
                  <a:txBody>
                    <a:bodyPr/>
                    <a:lstStyle/>
                    <a:p>
                      <a:pPr algn="l" fontAlgn="b"/>
                      <a:r>
                        <a:rPr lang="en-US" sz="900" u="none" strike="noStrike">
                          <a:effectLst/>
                        </a:rPr>
                        <a:t>Rip.forest</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0.43299</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-0.62211</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392507648"/>
                  </a:ext>
                </a:extLst>
              </a:tr>
              <a:tr h="158634">
                <a:tc>
                  <a:txBody>
                    <a:bodyPr/>
                    <a:lstStyle/>
                    <a:p>
                      <a:pPr algn="l" fontAlgn="b"/>
                      <a:r>
                        <a:rPr lang="en-US" sz="900" u="none" strike="noStrike">
                          <a:effectLst/>
                        </a:rPr>
                        <a:t>RH</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0.463994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-0.06327</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344645053"/>
                  </a:ext>
                </a:extLst>
              </a:tr>
              <a:tr h="287128">
                <a:tc>
                  <a:txBody>
                    <a:bodyPr/>
                    <a:lstStyle/>
                    <a:p>
                      <a:pPr algn="l" fontAlgn="b"/>
                      <a:r>
                        <a:rPr lang="en-US" sz="900" u="none" strike="noStrike" dirty="0" err="1">
                          <a:effectLst/>
                        </a:rPr>
                        <a:t>flash.index</a:t>
                      </a:r>
                      <a:endParaRPr lang="en-US" sz="900" b="0" i="0" u="none" strike="noStrike" dirty="0">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dirty="0">
                          <a:effectLst/>
                        </a:rPr>
                        <a:t>0.508531</a:t>
                      </a:r>
                      <a:endParaRPr lang="en-US" sz="900" b="0" i="0" u="none" strike="noStrike" dirty="0">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-0.10762</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697466558"/>
                  </a:ext>
                </a:extLst>
              </a:tr>
              <a:tr h="158634">
                <a:tc>
                  <a:txBody>
                    <a:bodyPr/>
                    <a:lstStyle/>
                    <a:p>
                      <a:pPr algn="l" fontAlgn="b"/>
                      <a:r>
                        <a:rPr lang="en-US" sz="900" u="none" strike="noStrike">
                          <a:effectLst/>
                        </a:rPr>
                        <a:t>AP</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0.572453</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-0.31467</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1976932923"/>
                  </a:ext>
                </a:extLst>
              </a:tr>
              <a:tr h="158634">
                <a:tc>
                  <a:txBody>
                    <a:bodyPr/>
                    <a:lstStyle/>
                    <a:p>
                      <a:pPr algn="l" fontAlgn="b"/>
                      <a:r>
                        <a:rPr lang="en-US" sz="900" u="none" strike="noStrike">
                          <a:effectLst/>
                        </a:rPr>
                        <a:t>Bas.plant</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0.635744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0.643684</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78076730"/>
                  </a:ext>
                </a:extLst>
              </a:tr>
              <a:tr h="158634">
                <a:tc>
                  <a:txBody>
                    <a:bodyPr/>
                    <a:lstStyle/>
                    <a:p>
                      <a:pPr algn="l" fontAlgn="b"/>
                      <a:r>
                        <a:rPr lang="en-US" sz="900" u="none" strike="noStrike">
                          <a:effectLst/>
                        </a:rPr>
                        <a:t>turbidity</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0.639434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0.456038</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807158627"/>
                  </a:ext>
                </a:extLst>
              </a:tr>
              <a:tr h="158634">
                <a:tc>
                  <a:txBody>
                    <a:bodyPr/>
                    <a:lstStyle/>
                    <a:p>
                      <a:pPr algn="l" fontAlgn="b"/>
                      <a:r>
                        <a:rPr lang="en-US" sz="900" u="none" strike="noStrike">
                          <a:effectLst/>
                        </a:rPr>
                        <a:t>Soil.Org</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0.640082</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dirty="0">
                          <a:effectLst/>
                        </a:rPr>
                        <a:t>0.543809</a:t>
                      </a:r>
                      <a:endParaRPr lang="en-US" sz="900" b="0" i="0" u="none" strike="noStrike" dirty="0">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737748369"/>
                  </a:ext>
                </a:extLst>
              </a:tr>
            </a:tbl>
          </a:graphicData>
        </a:graphic>
      </p:graphicFrame>
      <p:graphicFrame>
        <p:nvGraphicFramePr>
          <p:cNvPr id="18" name="Table 17">
            <a:extLst>
              <a:ext uri="{FF2B5EF4-FFF2-40B4-BE49-F238E27FC236}">
                <a16:creationId xmlns:a16="http://schemas.microsoft.com/office/drawing/2014/main" id="{D337D40E-1E7D-46EF-91DB-808ED39CBA33}"/>
              </a:ext>
            </a:extLst>
          </p:cNvPr>
          <p:cNvGraphicFramePr>
            <a:graphicFrameLocks noGrp="1"/>
          </p:cNvGraphicFramePr>
          <p:nvPr>
            <p:extLst>
              <p:ext uri="{D42A27DB-BD31-4B8C-83A1-F6EECF244321}">
                <p14:modId xmlns:p14="http://schemas.microsoft.com/office/powerpoint/2010/main" val="422255995"/>
              </p:ext>
            </p:extLst>
          </p:nvPr>
        </p:nvGraphicFramePr>
        <p:xfrm>
          <a:off x="9451325" y="285854"/>
          <a:ext cx="1522890" cy="4351332"/>
        </p:xfrm>
        <a:graphic>
          <a:graphicData uri="http://schemas.openxmlformats.org/drawingml/2006/table">
            <a:tbl>
              <a:tblPr>
                <a:tableStyleId>{5C22544A-7EE6-4342-B048-85BDC9FD1C3A}</a:tableStyleId>
              </a:tblPr>
              <a:tblGrid>
                <a:gridCol w="507630">
                  <a:extLst>
                    <a:ext uri="{9D8B030D-6E8A-4147-A177-3AD203B41FA5}">
                      <a16:colId xmlns:a16="http://schemas.microsoft.com/office/drawing/2014/main" val="254030941"/>
                    </a:ext>
                  </a:extLst>
                </a:gridCol>
                <a:gridCol w="507630">
                  <a:extLst>
                    <a:ext uri="{9D8B030D-6E8A-4147-A177-3AD203B41FA5}">
                      <a16:colId xmlns:a16="http://schemas.microsoft.com/office/drawing/2014/main" val="2301733894"/>
                    </a:ext>
                  </a:extLst>
                </a:gridCol>
                <a:gridCol w="507630">
                  <a:extLst>
                    <a:ext uri="{9D8B030D-6E8A-4147-A177-3AD203B41FA5}">
                      <a16:colId xmlns:a16="http://schemas.microsoft.com/office/drawing/2014/main" val="3923235172"/>
                    </a:ext>
                  </a:extLst>
                </a:gridCol>
              </a:tblGrid>
              <a:tr h="158634">
                <a:tc>
                  <a:txBody>
                    <a:bodyPr/>
                    <a:lstStyle/>
                    <a:p>
                      <a:pPr algn="ctr" fontAlgn="b"/>
                      <a:r>
                        <a:rPr lang="en-US" sz="900" u="none" strike="noStrike">
                          <a:effectLst/>
                        </a:rPr>
                        <a:t>variable</a:t>
                      </a:r>
                      <a:endParaRPr lang="en-US" sz="900" b="1" i="0" u="none" strike="noStrike">
                        <a:solidFill>
                          <a:srgbClr val="000000"/>
                        </a:solidFill>
                        <a:effectLst/>
                        <a:latin typeface="Calibri" panose="020F0502020204030204" pitchFamily="34" charset="0"/>
                      </a:endParaRPr>
                    </a:p>
                  </a:txBody>
                  <a:tcPr marL="7932" marR="7932" marT="7932" marB="0" anchor="b"/>
                </a:tc>
                <a:tc>
                  <a:txBody>
                    <a:bodyPr/>
                    <a:lstStyle/>
                    <a:p>
                      <a:pPr algn="ctr" fontAlgn="b"/>
                      <a:r>
                        <a:rPr lang="en-US" sz="900" u="none" strike="noStrike">
                          <a:effectLst/>
                        </a:rPr>
                        <a:t>PC1</a:t>
                      </a:r>
                      <a:endParaRPr lang="en-US" sz="900" b="1" i="0" u="none" strike="noStrike">
                        <a:solidFill>
                          <a:srgbClr val="000000"/>
                        </a:solidFill>
                        <a:effectLst/>
                        <a:latin typeface="Calibri" panose="020F0502020204030204" pitchFamily="34" charset="0"/>
                      </a:endParaRPr>
                    </a:p>
                  </a:txBody>
                  <a:tcPr marL="7932" marR="7932" marT="7932" marB="0" anchor="b"/>
                </a:tc>
                <a:tc>
                  <a:txBody>
                    <a:bodyPr/>
                    <a:lstStyle/>
                    <a:p>
                      <a:pPr algn="ctr" fontAlgn="b"/>
                      <a:r>
                        <a:rPr lang="en-US" sz="900" u="none" strike="noStrike">
                          <a:effectLst/>
                        </a:rPr>
                        <a:t>PC2</a:t>
                      </a:r>
                      <a:endParaRPr lang="en-US" sz="900" b="1"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723539351"/>
                  </a:ext>
                </a:extLst>
              </a:tr>
              <a:tr h="158634">
                <a:tc>
                  <a:txBody>
                    <a:bodyPr/>
                    <a:lstStyle/>
                    <a:p>
                      <a:pPr algn="l" fontAlgn="b"/>
                      <a:r>
                        <a:rPr lang="en-US" sz="900" u="none" strike="noStrike" dirty="0" err="1">
                          <a:effectLst/>
                          <a:highlight>
                            <a:srgbClr val="FFFF00"/>
                          </a:highlight>
                        </a:rPr>
                        <a:t>Soil.Perm</a:t>
                      </a:r>
                      <a:endParaRPr lang="en-US" sz="900" b="0" i="0" u="none" strike="noStrike" dirty="0">
                        <a:solidFill>
                          <a:srgbClr val="000000"/>
                        </a:solidFill>
                        <a:effectLst/>
                        <a:highlight>
                          <a:srgbClr val="FFFF00"/>
                        </a:highlight>
                        <a:latin typeface="Calibri" panose="020F0502020204030204" pitchFamily="34" charset="0"/>
                      </a:endParaRPr>
                    </a:p>
                  </a:txBody>
                  <a:tcPr marL="7932" marR="7932" marT="7932" marB="0" anchor="b"/>
                </a:tc>
                <a:tc>
                  <a:txBody>
                    <a:bodyPr/>
                    <a:lstStyle/>
                    <a:p>
                      <a:pPr algn="r" fontAlgn="b"/>
                      <a:r>
                        <a:rPr lang="en-US" sz="900" u="none" strike="noStrike">
                          <a:effectLst/>
                        </a:rPr>
                        <a:t>-0.41537</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dirty="0">
                          <a:effectLst/>
                          <a:highlight>
                            <a:srgbClr val="FFFF00"/>
                          </a:highlight>
                        </a:rPr>
                        <a:t>-0.69273</a:t>
                      </a:r>
                      <a:endParaRPr lang="en-US" sz="900" b="0" i="0" u="none" strike="noStrike" dirty="0">
                        <a:solidFill>
                          <a:srgbClr val="000000"/>
                        </a:solidFill>
                        <a:effectLst/>
                        <a:highlight>
                          <a:srgbClr val="FFFF00"/>
                        </a:highlight>
                        <a:latin typeface="Calibri" panose="020F0502020204030204" pitchFamily="34" charset="0"/>
                      </a:endParaRPr>
                    </a:p>
                  </a:txBody>
                  <a:tcPr marL="7932" marR="7932" marT="7932" marB="0" anchor="b"/>
                </a:tc>
                <a:extLst>
                  <a:ext uri="{0D108BD9-81ED-4DB2-BD59-A6C34878D82A}">
                    <a16:rowId xmlns:a16="http://schemas.microsoft.com/office/drawing/2014/main" val="1676641903"/>
                  </a:ext>
                </a:extLst>
              </a:tr>
              <a:tr h="158634">
                <a:tc>
                  <a:txBody>
                    <a:bodyPr/>
                    <a:lstStyle/>
                    <a:p>
                      <a:pPr algn="l" fontAlgn="b"/>
                      <a:r>
                        <a:rPr lang="en-US" sz="900" u="none" strike="noStrike" dirty="0" err="1">
                          <a:effectLst/>
                          <a:highlight>
                            <a:srgbClr val="FFFF00"/>
                          </a:highlight>
                        </a:rPr>
                        <a:t>Bas.forest</a:t>
                      </a:r>
                      <a:endParaRPr lang="en-US" sz="900" b="0" i="0" u="none" strike="noStrike" dirty="0">
                        <a:solidFill>
                          <a:srgbClr val="000000"/>
                        </a:solidFill>
                        <a:effectLst/>
                        <a:highlight>
                          <a:srgbClr val="FFFF00"/>
                        </a:highlight>
                        <a:latin typeface="Calibri" panose="020F0502020204030204" pitchFamily="34" charset="0"/>
                      </a:endParaRPr>
                    </a:p>
                  </a:txBody>
                  <a:tcPr marL="7932" marR="7932" marT="7932" marB="0" anchor="b"/>
                </a:tc>
                <a:tc>
                  <a:txBody>
                    <a:bodyPr/>
                    <a:lstStyle/>
                    <a:p>
                      <a:pPr algn="r" fontAlgn="b"/>
                      <a:r>
                        <a:rPr lang="en-US" sz="900" u="none" strike="noStrike">
                          <a:effectLst/>
                        </a:rPr>
                        <a:t>0.376102</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dirty="0">
                          <a:effectLst/>
                          <a:highlight>
                            <a:srgbClr val="FFFF00"/>
                          </a:highlight>
                        </a:rPr>
                        <a:t>-0.64802</a:t>
                      </a:r>
                      <a:endParaRPr lang="en-US" sz="900" b="0" i="0" u="none" strike="noStrike" dirty="0">
                        <a:solidFill>
                          <a:srgbClr val="000000"/>
                        </a:solidFill>
                        <a:effectLst/>
                        <a:highlight>
                          <a:srgbClr val="FFFF00"/>
                        </a:highlight>
                        <a:latin typeface="Calibri" panose="020F0502020204030204" pitchFamily="34" charset="0"/>
                      </a:endParaRPr>
                    </a:p>
                  </a:txBody>
                  <a:tcPr marL="7932" marR="7932" marT="7932" marB="0" anchor="b"/>
                </a:tc>
                <a:extLst>
                  <a:ext uri="{0D108BD9-81ED-4DB2-BD59-A6C34878D82A}">
                    <a16:rowId xmlns:a16="http://schemas.microsoft.com/office/drawing/2014/main" val="3034358500"/>
                  </a:ext>
                </a:extLst>
              </a:tr>
              <a:tr h="158634">
                <a:tc>
                  <a:txBody>
                    <a:bodyPr/>
                    <a:lstStyle/>
                    <a:p>
                      <a:pPr algn="l" fontAlgn="b"/>
                      <a:r>
                        <a:rPr lang="en-US" sz="900" u="none" strike="noStrike" dirty="0" err="1">
                          <a:effectLst/>
                          <a:highlight>
                            <a:srgbClr val="FFFF00"/>
                          </a:highlight>
                        </a:rPr>
                        <a:t>Rip.forest</a:t>
                      </a:r>
                      <a:endParaRPr lang="en-US" sz="900" b="0" i="0" u="none" strike="noStrike" dirty="0">
                        <a:solidFill>
                          <a:srgbClr val="000000"/>
                        </a:solidFill>
                        <a:effectLst/>
                        <a:highlight>
                          <a:srgbClr val="FFFF00"/>
                        </a:highlight>
                        <a:latin typeface="Calibri" panose="020F0502020204030204" pitchFamily="34" charset="0"/>
                      </a:endParaRPr>
                    </a:p>
                  </a:txBody>
                  <a:tcPr marL="7932" marR="7932" marT="7932" marB="0" anchor="b"/>
                </a:tc>
                <a:tc>
                  <a:txBody>
                    <a:bodyPr/>
                    <a:lstStyle/>
                    <a:p>
                      <a:pPr algn="r" fontAlgn="b"/>
                      <a:r>
                        <a:rPr lang="en-US" sz="900" u="none" strike="noStrike">
                          <a:effectLst/>
                        </a:rPr>
                        <a:t>0.43299</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dirty="0">
                          <a:effectLst/>
                          <a:highlight>
                            <a:srgbClr val="FFFF00"/>
                          </a:highlight>
                        </a:rPr>
                        <a:t>-0.62211</a:t>
                      </a:r>
                      <a:endParaRPr lang="en-US" sz="900" b="0" i="0" u="none" strike="noStrike" dirty="0">
                        <a:solidFill>
                          <a:srgbClr val="000000"/>
                        </a:solidFill>
                        <a:effectLst/>
                        <a:highlight>
                          <a:srgbClr val="FFFF00"/>
                        </a:highlight>
                        <a:latin typeface="Calibri" panose="020F0502020204030204" pitchFamily="34" charset="0"/>
                      </a:endParaRPr>
                    </a:p>
                  </a:txBody>
                  <a:tcPr marL="7932" marR="7932" marT="7932" marB="0" anchor="b"/>
                </a:tc>
                <a:extLst>
                  <a:ext uri="{0D108BD9-81ED-4DB2-BD59-A6C34878D82A}">
                    <a16:rowId xmlns:a16="http://schemas.microsoft.com/office/drawing/2014/main" val="2522353919"/>
                  </a:ext>
                </a:extLst>
              </a:tr>
              <a:tr h="158634">
                <a:tc>
                  <a:txBody>
                    <a:bodyPr/>
                    <a:lstStyle/>
                    <a:p>
                      <a:pPr algn="l" fontAlgn="b"/>
                      <a:r>
                        <a:rPr lang="en-US" sz="900" u="none" strike="noStrike">
                          <a:effectLst/>
                        </a:rPr>
                        <a:t>Bas.dev</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-0.2015</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-0.53301</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1282206443"/>
                  </a:ext>
                </a:extLst>
              </a:tr>
              <a:tr h="158634">
                <a:tc>
                  <a:txBody>
                    <a:bodyPr/>
                    <a:lstStyle/>
                    <a:p>
                      <a:pPr algn="l" fontAlgn="b"/>
                      <a:r>
                        <a:rPr lang="en-US" sz="900" u="none" strike="noStrike">
                          <a:effectLst/>
                        </a:rPr>
                        <a:t>HFPP</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0.152055</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-0.43224</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908732255"/>
                  </a:ext>
                </a:extLst>
              </a:tr>
              <a:tr h="158634">
                <a:tc>
                  <a:txBody>
                    <a:bodyPr/>
                    <a:lstStyle/>
                    <a:p>
                      <a:pPr algn="l" fontAlgn="b"/>
                      <a:r>
                        <a:rPr lang="en-US" sz="900" u="none" strike="noStrike">
                          <a:effectLst/>
                        </a:rPr>
                        <a:t>AP</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0.572453</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-0.31467</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323091673"/>
                  </a:ext>
                </a:extLst>
              </a:tr>
              <a:tr h="287128">
                <a:tc>
                  <a:txBody>
                    <a:bodyPr/>
                    <a:lstStyle/>
                    <a:p>
                      <a:pPr algn="l" fontAlgn="b"/>
                      <a:r>
                        <a:rPr lang="en-US" sz="900" u="none" strike="noStrike">
                          <a:effectLst/>
                        </a:rPr>
                        <a:t>bank.height</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-0.71586</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-0.2356</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10708443"/>
                  </a:ext>
                </a:extLst>
              </a:tr>
              <a:tr h="287128">
                <a:tc>
                  <a:txBody>
                    <a:bodyPr/>
                    <a:lstStyle/>
                    <a:p>
                      <a:pPr algn="l" fontAlgn="b"/>
                      <a:r>
                        <a:rPr lang="en-US" sz="900" u="none" strike="noStrike">
                          <a:effectLst/>
                        </a:rPr>
                        <a:t>flash.index</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0.508531</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-0.10762</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773511468"/>
                  </a:ext>
                </a:extLst>
              </a:tr>
              <a:tr h="158634">
                <a:tc>
                  <a:txBody>
                    <a:bodyPr/>
                    <a:lstStyle/>
                    <a:p>
                      <a:pPr algn="l" fontAlgn="b"/>
                      <a:r>
                        <a:rPr lang="en-US" sz="900" u="none" strike="noStrike">
                          <a:effectLst/>
                        </a:rPr>
                        <a:t>RH</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0.463994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-0.06327</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562701082"/>
                  </a:ext>
                </a:extLst>
              </a:tr>
              <a:tr h="158634">
                <a:tc>
                  <a:txBody>
                    <a:bodyPr/>
                    <a:lstStyle/>
                    <a:p>
                      <a:pPr algn="l" fontAlgn="b"/>
                      <a:r>
                        <a:rPr lang="en-US" sz="900" u="none" strike="noStrike">
                          <a:effectLst/>
                        </a:rPr>
                        <a:t>pH</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-0.02303</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0.01263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295301947"/>
                  </a:ext>
                </a:extLst>
              </a:tr>
              <a:tr h="158634">
                <a:tc>
                  <a:txBody>
                    <a:bodyPr/>
                    <a:lstStyle/>
                    <a:p>
                      <a:pPr algn="l" fontAlgn="b"/>
                      <a:r>
                        <a:rPr lang="en-US" sz="900" u="none" strike="noStrike">
                          <a:effectLst/>
                        </a:rPr>
                        <a:t>DO</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-0.05358</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0.122313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4053493631"/>
                  </a:ext>
                </a:extLst>
              </a:tr>
              <a:tr h="158634">
                <a:tc>
                  <a:txBody>
                    <a:bodyPr/>
                    <a:lstStyle/>
                    <a:p>
                      <a:pPr algn="l" fontAlgn="b"/>
                      <a:r>
                        <a:rPr lang="en-US" sz="900" u="none" strike="noStrike">
                          <a:effectLst/>
                        </a:rPr>
                        <a:t>Av.Flow</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0.113341</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0.160583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625953914"/>
                  </a:ext>
                </a:extLst>
              </a:tr>
              <a:tr h="158634">
                <a:tc>
                  <a:txBody>
                    <a:bodyPr/>
                    <a:lstStyle/>
                    <a:p>
                      <a:pPr algn="l" fontAlgn="b"/>
                      <a:r>
                        <a:rPr lang="en-US" sz="900" u="none" strike="noStrike">
                          <a:effectLst/>
                        </a:rPr>
                        <a:t>canopy</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-0.80414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0.220828</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020706828"/>
                  </a:ext>
                </a:extLst>
              </a:tr>
              <a:tr h="158634">
                <a:tc>
                  <a:txBody>
                    <a:bodyPr/>
                    <a:lstStyle/>
                    <a:p>
                      <a:pPr algn="l" fontAlgn="b"/>
                      <a:r>
                        <a:rPr lang="en-US" sz="900" u="none" strike="noStrike">
                          <a:effectLst/>
                        </a:rPr>
                        <a:t>log.cond</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dirty="0">
                          <a:effectLst/>
                        </a:rPr>
                        <a:t>-0.53953</a:t>
                      </a:r>
                      <a:endParaRPr lang="en-US" sz="900" b="0" i="0" u="none" strike="noStrike" dirty="0">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0.239143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26755098"/>
                  </a:ext>
                </a:extLst>
              </a:tr>
              <a:tr h="158634">
                <a:tc>
                  <a:txBody>
                    <a:bodyPr/>
                    <a:lstStyle/>
                    <a:p>
                      <a:pPr algn="l" fontAlgn="b"/>
                      <a:r>
                        <a:rPr lang="en-US" sz="900" u="none" strike="noStrike">
                          <a:effectLst/>
                        </a:rPr>
                        <a:t>Twater</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-0.45219</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0.261157</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900727302"/>
                  </a:ext>
                </a:extLst>
              </a:tr>
              <a:tr h="158634">
                <a:tc>
                  <a:txBody>
                    <a:bodyPr/>
                    <a:lstStyle/>
                    <a:p>
                      <a:pPr algn="l" fontAlgn="b"/>
                      <a:r>
                        <a:rPr lang="en-US" sz="900" u="none" strike="noStrike">
                          <a:effectLst/>
                        </a:rPr>
                        <a:t>d50</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0.084812</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0.336731</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558043015"/>
                  </a:ext>
                </a:extLst>
              </a:tr>
              <a:tr h="287128">
                <a:tc>
                  <a:txBody>
                    <a:bodyPr/>
                    <a:lstStyle/>
                    <a:p>
                      <a:pPr algn="l" fontAlgn="b"/>
                      <a:r>
                        <a:rPr lang="en-US" sz="900" u="none" strike="noStrike">
                          <a:effectLst/>
                        </a:rPr>
                        <a:t>Rosgen.Index</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0.418434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0.340295</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4104870196"/>
                  </a:ext>
                </a:extLst>
              </a:tr>
              <a:tr h="158634">
                <a:tc>
                  <a:txBody>
                    <a:bodyPr/>
                    <a:lstStyle/>
                    <a:p>
                      <a:pPr algn="l" fontAlgn="b"/>
                      <a:r>
                        <a:rPr lang="en-US" sz="900" u="none" strike="noStrike">
                          <a:effectLst/>
                        </a:rPr>
                        <a:t>NH4.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-0.68092</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0.404682</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4239312384"/>
                  </a:ext>
                </a:extLst>
              </a:tr>
              <a:tr h="158634">
                <a:tc>
                  <a:txBody>
                    <a:bodyPr/>
                    <a:lstStyle/>
                    <a:p>
                      <a:pPr algn="l" fontAlgn="b"/>
                      <a:r>
                        <a:rPr lang="en-US" sz="900" u="none" strike="noStrike">
                          <a:effectLst/>
                        </a:rPr>
                        <a:t>LFPP</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-0.50937</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0.454223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976418848"/>
                  </a:ext>
                </a:extLst>
              </a:tr>
              <a:tr h="158634">
                <a:tc>
                  <a:txBody>
                    <a:bodyPr/>
                    <a:lstStyle/>
                    <a:p>
                      <a:pPr algn="l" fontAlgn="b"/>
                      <a:r>
                        <a:rPr lang="en-US" sz="900" u="none" strike="noStrike">
                          <a:effectLst/>
                        </a:rPr>
                        <a:t>turbidity</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0.639434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0.456038</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762825447"/>
                  </a:ext>
                </a:extLst>
              </a:tr>
              <a:tr h="158634">
                <a:tc>
                  <a:txBody>
                    <a:bodyPr/>
                    <a:lstStyle/>
                    <a:p>
                      <a:pPr algn="l" fontAlgn="b"/>
                      <a:r>
                        <a:rPr lang="en-US" sz="900" u="none" strike="noStrike">
                          <a:effectLst/>
                        </a:rPr>
                        <a:t>Soil.Org</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0.640082</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0.543809</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4142112571"/>
                  </a:ext>
                </a:extLst>
              </a:tr>
              <a:tr h="158634">
                <a:tc>
                  <a:txBody>
                    <a:bodyPr/>
                    <a:lstStyle/>
                    <a:p>
                      <a:pPr algn="l" fontAlgn="b"/>
                      <a:r>
                        <a:rPr lang="en-US" sz="900" u="none" strike="noStrike">
                          <a:effectLst/>
                        </a:rPr>
                        <a:t>PO4.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-0.20534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0.615143</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384942052"/>
                  </a:ext>
                </a:extLst>
              </a:tr>
              <a:tr h="158634">
                <a:tc>
                  <a:txBody>
                    <a:bodyPr/>
                    <a:lstStyle/>
                    <a:p>
                      <a:pPr algn="l" fontAlgn="b"/>
                      <a:r>
                        <a:rPr lang="en-US" sz="900" u="none" strike="noStrike">
                          <a:effectLst/>
                        </a:rPr>
                        <a:t>Bas.plant</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0.635744</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0.643684</a:t>
                      </a:r>
                      <a:endParaRPr lang="en-US" sz="900" b="0" i="0" u="none" strike="noStrike">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1591682352"/>
                  </a:ext>
                </a:extLst>
              </a:tr>
              <a:tr h="158634">
                <a:tc>
                  <a:txBody>
                    <a:bodyPr/>
                    <a:lstStyle/>
                    <a:p>
                      <a:pPr algn="l" fontAlgn="b"/>
                      <a:r>
                        <a:rPr lang="en-US" sz="900" u="none" strike="noStrike">
                          <a:effectLst/>
                        </a:rPr>
                        <a:t>log.no3</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a:effectLst/>
                        </a:rPr>
                        <a:t>0.122872</a:t>
                      </a:r>
                      <a:endParaRPr lang="en-US" sz="900" b="0" i="0" u="none" strike="noStrike">
                        <a:solidFill>
                          <a:srgbClr val="000000"/>
                        </a:solidFill>
                        <a:effectLst/>
                        <a:latin typeface="Calibri" panose="020F0502020204030204" pitchFamily="34" charset="0"/>
                      </a:endParaRPr>
                    </a:p>
                  </a:txBody>
                  <a:tcPr marL="7932" marR="7932" marT="7932" marB="0" anchor="b"/>
                </a:tc>
                <a:tc>
                  <a:txBody>
                    <a:bodyPr/>
                    <a:lstStyle/>
                    <a:p>
                      <a:pPr algn="r" fontAlgn="b"/>
                      <a:r>
                        <a:rPr lang="en-US" sz="900" u="none" strike="noStrike" dirty="0">
                          <a:effectLst/>
                        </a:rPr>
                        <a:t>0.862227</a:t>
                      </a:r>
                      <a:endParaRPr lang="en-US" sz="900" b="0" i="0" u="none" strike="noStrike" dirty="0">
                        <a:solidFill>
                          <a:srgbClr val="000000"/>
                        </a:solidFill>
                        <a:effectLst/>
                        <a:latin typeface="Calibri" panose="020F0502020204030204" pitchFamily="34" charset="0"/>
                      </a:endParaRPr>
                    </a:p>
                  </a:txBody>
                  <a:tcPr marL="7932" marR="7932" marT="7932" marB="0" anchor="b"/>
                </a:tc>
                <a:extLst>
                  <a:ext uri="{0D108BD9-81ED-4DB2-BD59-A6C34878D82A}">
                    <a16:rowId xmlns:a16="http://schemas.microsoft.com/office/drawing/2014/main" val="2295338448"/>
                  </a:ext>
                </a:extLst>
              </a:tr>
            </a:tbl>
          </a:graphicData>
        </a:graphic>
      </p:graphicFrame>
      <p:pic>
        <p:nvPicPr>
          <p:cNvPr id="20" name="Picture 19">
            <a:extLst>
              <a:ext uri="{FF2B5EF4-FFF2-40B4-BE49-F238E27FC236}">
                <a16:creationId xmlns:a16="http://schemas.microsoft.com/office/drawing/2014/main" id="{F66ED142-CFD1-41E6-ACA1-2DCFE221C6B4}"/>
              </a:ext>
            </a:extLst>
          </p:cNvPr>
          <p:cNvPicPr>
            <a:picLocks noChangeAspect="1"/>
          </p:cNvPicPr>
          <p:nvPr/>
        </p:nvPicPr>
        <p:blipFill>
          <a:blip r:embed="rId2"/>
          <a:stretch>
            <a:fillRect/>
          </a:stretch>
        </p:blipFill>
        <p:spPr>
          <a:xfrm>
            <a:off x="-8216" y="-2"/>
            <a:ext cx="4761905" cy="4761905"/>
          </a:xfrm>
          <a:prstGeom prst="rect">
            <a:avLst/>
          </a:prstGeom>
        </p:spPr>
      </p:pic>
      <p:pic>
        <p:nvPicPr>
          <p:cNvPr id="3" name="Graphic 2" descr="Rainy scene outline">
            <a:extLst>
              <a:ext uri="{FF2B5EF4-FFF2-40B4-BE49-F238E27FC236}">
                <a16:creationId xmlns:a16="http://schemas.microsoft.com/office/drawing/2014/main" id="{F37C3C4A-206D-4BCF-B9C8-E2A02C2FAD0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66800" y="803435"/>
            <a:ext cx="646331" cy="646331"/>
          </a:xfrm>
          <a:prstGeom prst="rect">
            <a:avLst/>
          </a:prstGeom>
        </p:spPr>
      </p:pic>
      <p:pic>
        <p:nvPicPr>
          <p:cNvPr id="12" name="Graphic 11" descr="Rainy scene outline">
            <a:extLst>
              <a:ext uri="{FF2B5EF4-FFF2-40B4-BE49-F238E27FC236}">
                <a16:creationId xmlns:a16="http://schemas.microsoft.com/office/drawing/2014/main" id="{A457659F-64B3-4CDB-BED8-C7FB9B673D6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125201" y="0"/>
            <a:ext cx="1066800" cy="1066800"/>
          </a:xfrm>
          <a:prstGeom prst="rect">
            <a:avLst/>
          </a:prstGeom>
        </p:spPr>
      </p:pic>
    </p:spTree>
    <p:extLst>
      <p:ext uri="{BB962C8B-B14F-4D97-AF65-F5344CB8AC3E}">
        <p14:creationId xmlns:p14="http://schemas.microsoft.com/office/powerpoint/2010/main" val="42258930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2F865634-0E03-4571-AED3-87A632CD0BFB}"/>
              </a:ext>
            </a:extLst>
          </p:cNvPr>
          <p:cNvGraphicFramePr>
            <a:graphicFrameLocks noGrp="1"/>
          </p:cNvGraphicFramePr>
          <p:nvPr>
            <p:extLst>
              <p:ext uri="{D42A27DB-BD31-4B8C-83A1-F6EECF244321}">
                <p14:modId xmlns:p14="http://schemas.microsoft.com/office/powerpoint/2010/main" val="2839605155"/>
              </p:ext>
            </p:extLst>
          </p:nvPr>
        </p:nvGraphicFramePr>
        <p:xfrm>
          <a:off x="147484" y="29072"/>
          <a:ext cx="7924800" cy="2095500"/>
        </p:xfrm>
        <a:graphic>
          <a:graphicData uri="http://schemas.openxmlformats.org/drawingml/2006/table">
            <a:tbl>
              <a:tblPr>
                <a:tableStyleId>{5C22544A-7EE6-4342-B048-85BDC9FD1C3A}</a:tableStyleId>
              </a:tblPr>
              <a:tblGrid>
                <a:gridCol w="609600">
                  <a:extLst>
                    <a:ext uri="{9D8B030D-6E8A-4147-A177-3AD203B41FA5}">
                      <a16:colId xmlns:a16="http://schemas.microsoft.com/office/drawing/2014/main" val="3474994111"/>
                    </a:ext>
                  </a:extLst>
                </a:gridCol>
                <a:gridCol w="609600">
                  <a:extLst>
                    <a:ext uri="{9D8B030D-6E8A-4147-A177-3AD203B41FA5}">
                      <a16:colId xmlns:a16="http://schemas.microsoft.com/office/drawing/2014/main" val="1660125574"/>
                    </a:ext>
                  </a:extLst>
                </a:gridCol>
                <a:gridCol w="609600">
                  <a:extLst>
                    <a:ext uri="{9D8B030D-6E8A-4147-A177-3AD203B41FA5}">
                      <a16:colId xmlns:a16="http://schemas.microsoft.com/office/drawing/2014/main" val="2946526555"/>
                    </a:ext>
                  </a:extLst>
                </a:gridCol>
                <a:gridCol w="609600">
                  <a:extLst>
                    <a:ext uri="{9D8B030D-6E8A-4147-A177-3AD203B41FA5}">
                      <a16:colId xmlns:a16="http://schemas.microsoft.com/office/drawing/2014/main" val="802932267"/>
                    </a:ext>
                  </a:extLst>
                </a:gridCol>
                <a:gridCol w="609600">
                  <a:extLst>
                    <a:ext uri="{9D8B030D-6E8A-4147-A177-3AD203B41FA5}">
                      <a16:colId xmlns:a16="http://schemas.microsoft.com/office/drawing/2014/main" val="1116829053"/>
                    </a:ext>
                  </a:extLst>
                </a:gridCol>
                <a:gridCol w="609600">
                  <a:extLst>
                    <a:ext uri="{9D8B030D-6E8A-4147-A177-3AD203B41FA5}">
                      <a16:colId xmlns:a16="http://schemas.microsoft.com/office/drawing/2014/main" val="1227199343"/>
                    </a:ext>
                  </a:extLst>
                </a:gridCol>
                <a:gridCol w="609600">
                  <a:extLst>
                    <a:ext uri="{9D8B030D-6E8A-4147-A177-3AD203B41FA5}">
                      <a16:colId xmlns:a16="http://schemas.microsoft.com/office/drawing/2014/main" val="14414431"/>
                    </a:ext>
                  </a:extLst>
                </a:gridCol>
                <a:gridCol w="609600">
                  <a:extLst>
                    <a:ext uri="{9D8B030D-6E8A-4147-A177-3AD203B41FA5}">
                      <a16:colId xmlns:a16="http://schemas.microsoft.com/office/drawing/2014/main" val="2112522861"/>
                    </a:ext>
                  </a:extLst>
                </a:gridCol>
                <a:gridCol w="609600">
                  <a:extLst>
                    <a:ext uri="{9D8B030D-6E8A-4147-A177-3AD203B41FA5}">
                      <a16:colId xmlns:a16="http://schemas.microsoft.com/office/drawing/2014/main" val="2070147686"/>
                    </a:ext>
                  </a:extLst>
                </a:gridCol>
                <a:gridCol w="609600">
                  <a:extLst>
                    <a:ext uri="{9D8B030D-6E8A-4147-A177-3AD203B41FA5}">
                      <a16:colId xmlns:a16="http://schemas.microsoft.com/office/drawing/2014/main" val="2462755615"/>
                    </a:ext>
                  </a:extLst>
                </a:gridCol>
                <a:gridCol w="609600">
                  <a:extLst>
                    <a:ext uri="{9D8B030D-6E8A-4147-A177-3AD203B41FA5}">
                      <a16:colId xmlns:a16="http://schemas.microsoft.com/office/drawing/2014/main" val="1444039477"/>
                    </a:ext>
                  </a:extLst>
                </a:gridCol>
                <a:gridCol w="609600">
                  <a:extLst>
                    <a:ext uri="{9D8B030D-6E8A-4147-A177-3AD203B41FA5}">
                      <a16:colId xmlns:a16="http://schemas.microsoft.com/office/drawing/2014/main" val="2926225443"/>
                    </a:ext>
                  </a:extLst>
                </a:gridCol>
                <a:gridCol w="609600">
                  <a:extLst>
                    <a:ext uri="{9D8B030D-6E8A-4147-A177-3AD203B41FA5}">
                      <a16:colId xmlns:a16="http://schemas.microsoft.com/office/drawing/2014/main" val="2289923771"/>
                    </a:ext>
                  </a:extLst>
                </a:gridCol>
              </a:tblGrid>
              <a:tr h="190500">
                <a:tc>
                  <a:txBody>
                    <a:bodyPr/>
                    <a:lstStyle/>
                    <a:p>
                      <a:pPr algn="l" fontAlgn="b"/>
                      <a:r>
                        <a:rPr lang="en-US" sz="1100" u="none" strike="noStrike">
                          <a:effectLst/>
                        </a:rPr>
                        <a:t>model</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(Int)</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AP</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bnk.hgh</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Bas.frs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cnp</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NH4.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Rip.frs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Sol.Org df</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logLik</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AICc</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delta</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weight</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28884929"/>
                  </a:ext>
                </a:extLst>
              </a:tr>
              <a:tr h="190500">
                <a:tc>
                  <a:txBody>
                    <a:bodyPr/>
                    <a:lstStyle/>
                    <a:p>
                      <a:pPr algn="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-0.336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0.01727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-0.985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0.241</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43162393"/>
                  </a:ext>
                </a:extLst>
              </a:tr>
              <a:tr h="190500">
                <a:tc>
                  <a:txBody>
                    <a:bodyPr/>
                    <a:lstStyle/>
                    <a:p>
                      <a:pPr algn="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0.2589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0.01605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-0.9008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1.461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13.1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0.138</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225120871"/>
                  </a:ext>
                </a:extLst>
              </a:tr>
              <a:tr h="190500">
                <a:tc>
                  <a:txBody>
                    <a:bodyPr/>
                    <a:lstStyle/>
                    <a:p>
                      <a:pPr algn="r" fontAlgn="b"/>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-0.3085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0.01554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0.0158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1.108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13.8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1.81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0.097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06705160"/>
                  </a:ext>
                </a:extLst>
              </a:tr>
              <a:tr h="190500">
                <a:tc>
                  <a:txBody>
                    <a:bodyPr/>
                    <a:lstStyle/>
                    <a:p>
                      <a:pPr algn="r" fontAlgn="b"/>
                      <a:r>
                        <a:rPr lang="en-US" sz="1100" u="none" strike="noStrike">
                          <a:effectLst/>
                        </a:rPr>
                        <a:t>34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-0.2682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0.01438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0.01817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0.984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2.06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0.086</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89093334"/>
                  </a:ext>
                </a:extLst>
              </a:tr>
              <a:tr h="190500">
                <a:tc>
                  <a:txBody>
                    <a:bodyPr/>
                    <a:lstStyle/>
                    <a:p>
                      <a:pPr algn="r"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0.2849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0.01314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-0.00534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0.69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14.6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2.65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0.064</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18960966"/>
                  </a:ext>
                </a:extLst>
              </a:tr>
              <a:tr h="190500">
                <a:tc>
                  <a:txBody>
                    <a:bodyPr/>
                    <a:lstStyle/>
                    <a:p>
                      <a:pPr algn="r" fontAlgn="b"/>
                      <a:r>
                        <a:rPr lang="en-US" sz="1100" u="none" strike="noStrike">
                          <a:effectLst/>
                        </a:rPr>
                        <a:t>18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0.4036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0.01317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-2.67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0.688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14.6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2.65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0.064</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53889026"/>
                  </a:ext>
                </a:extLst>
              </a:tr>
              <a:tr h="190500">
                <a:tc>
                  <a:txBody>
                    <a:bodyPr/>
                    <a:lstStyle/>
                    <a:p>
                      <a:pPr algn="r" fontAlgn="b"/>
                      <a:r>
                        <a:rPr lang="en-US" sz="1100" u="none" strike="noStrike">
                          <a:effectLst/>
                        </a:rPr>
                        <a:t>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1.678</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-0.0093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-2.622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15.2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0.047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2573996"/>
                  </a:ext>
                </a:extLst>
              </a:tr>
              <a:tr h="190500">
                <a:tc>
                  <a:txBody>
                    <a:bodyPr/>
                    <a:lstStyle/>
                    <a:p>
                      <a:pPr algn="r" fontAlgn="b"/>
                      <a:r>
                        <a:rPr lang="en-US" sz="1100" u="none" strike="noStrike">
                          <a:effectLst/>
                        </a:rPr>
                        <a:t>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1.889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-4.647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-2.642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15.3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3.31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0.046</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37462884"/>
                  </a:ext>
                </a:extLst>
              </a:tr>
              <a:tr h="190500">
                <a:tc>
                  <a:txBody>
                    <a:bodyPr/>
                    <a:lstStyle/>
                    <a:p>
                      <a:pPr algn="r" fontAlgn="b"/>
                      <a:r>
                        <a:rPr lang="en-US" sz="1100" u="none" strike="noStrike">
                          <a:effectLst/>
                        </a:rPr>
                        <a:t>33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0.9466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0.02858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-3.34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16.7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4.71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0.023</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5165553"/>
                  </a:ext>
                </a:extLst>
              </a:tr>
              <a:tr h="190500">
                <a:tc>
                  <a:txBody>
                    <a:bodyPr/>
                    <a:lstStyle/>
                    <a:p>
                      <a:pPr algn="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1.261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-5.592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16.9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4.93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0.02</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41574556"/>
                  </a:ext>
                </a:extLst>
              </a:tr>
            </a:tbl>
          </a:graphicData>
        </a:graphic>
      </p:graphicFrame>
      <p:sp>
        <p:nvSpPr>
          <p:cNvPr id="3" name="TextBox 2">
            <a:extLst>
              <a:ext uri="{FF2B5EF4-FFF2-40B4-BE49-F238E27FC236}">
                <a16:creationId xmlns:a16="http://schemas.microsoft.com/office/drawing/2014/main" id="{E4752452-D73A-469B-92CD-53E18463D916}"/>
              </a:ext>
            </a:extLst>
          </p:cNvPr>
          <p:cNvSpPr txBox="1"/>
          <p:nvPr/>
        </p:nvSpPr>
        <p:spPr>
          <a:xfrm>
            <a:off x="147485" y="2124572"/>
            <a:ext cx="7924800" cy="646331"/>
          </a:xfrm>
          <a:prstGeom prst="rect">
            <a:avLst/>
          </a:prstGeom>
          <a:noFill/>
        </p:spPr>
        <p:txBody>
          <a:bodyPr wrap="square" rtlCol="0">
            <a:spAutoFit/>
          </a:bodyPr>
          <a:lstStyle/>
          <a:p>
            <a:r>
              <a:rPr lang="en-US" dirty="0"/>
              <a:t>Top ten dredge outputs for fish Shannon versus 7 PCA-selected environmental variables</a:t>
            </a:r>
          </a:p>
        </p:txBody>
      </p:sp>
      <p:graphicFrame>
        <p:nvGraphicFramePr>
          <p:cNvPr id="4" name="Table 3">
            <a:extLst>
              <a:ext uri="{FF2B5EF4-FFF2-40B4-BE49-F238E27FC236}">
                <a16:creationId xmlns:a16="http://schemas.microsoft.com/office/drawing/2014/main" id="{7CF58FEC-47F1-41A8-92B4-8F264237A26C}"/>
              </a:ext>
            </a:extLst>
          </p:cNvPr>
          <p:cNvGraphicFramePr>
            <a:graphicFrameLocks noGrp="1"/>
          </p:cNvGraphicFramePr>
          <p:nvPr>
            <p:extLst>
              <p:ext uri="{D42A27DB-BD31-4B8C-83A1-F6EECF244321}">
                <p14:modId xmlns:p14="http://schemas.microsoft.com/office/powerpoint/2010/main" val="2156201804"/>
              </p:ext>
            </p:extLst>
          </p:nvPr>
        </p:nvGraphicFramePr>
        <p:xfrm>
          <a:off x="147484" y="3156084"/>
          <a:ext cx="7803059" cy="1520190"/>
        </p:xfrm>
        <a:graphic>
          <a:graphicData uri="http://schemas.openxmlformats.org/drawingml/2006/table">
            <a:tbl>
              <a:tblPr>
                <a:tableStyleId>{5C22544A-7EE6-4342-B048-85BDC9FD1C3A}</a:tableStyleId>
              </a:tblPr>
              <a:tblGrid>
                <a:gridCol w="1145458">
                  <a:extLst>
                    <a:ext uri="{9D8B030D-6E8A-4147-A177-3AD203B41FA5}">
                      <a16:colId xmlns:a16="http://schemas.microsoft.com/office/drawing/2014/main" val="1683932087"/>
                    </a:ext>
                  </a:extLst>
                </a:gridCol>
                <a:gridCol w="425640">
                  <a:extLst>
                    <a:ext uri="{9D8B030D-6E8A-4147-A177-3AD203B41FA5}">
                      <a16:colId xmlns:a16="http://schemas.microsoft.com/office/drawing/2014/main" val="728233560"/>
                    </a:ext>
                  </a:extLst>
                </a:gridCol>
                <a:gridCol w="838200">
                  <a:extLst>
                    <a:ext uri="{9D8B030D-6E8A-4147-A177-3AD203B41FA5}">
                      <a16:colId xmlns:a16="http://schemas.microsoft.com/office/drawing/2014/main" val="1291301458"/>
                    </a:ext>
                  </a:extLst>
                </a:gridCol>
                <a:gridCol w="1145458">
                  <a:extLst>
                    <a:ext uri="{9D8B030D-6E8A-4147-A177-3AD203B41FA5}">
                      <a16:colId xmlns:a16="http://schemas.microsoft.com/office/drawing/2014/main" val="2230248410"/>
                    </a:ext>
                  </a:extLst>
                </a:gridCol>
                <a:gridCol w="885825">
                  <a:extLst>
                    <a:ext uri="{9D8B030D-6E8A-4147-A177-3AD203B41FA5}">
                      <a16:colId xmlns:a16="http://schemas.microsoft.com/office/drawing/2014/main" val="2751452046"/>
                    </a:ext>
                  </a:extLst>
                </a:gridCol>
                <a:gridCol w="1145458">
                  <a:extLst>
                    <a:ext uri="{9D8B030D-6E8A-4147-A177-3AD203B41FA5}">
                      <a16:colId xmlns:a16="http://schemas.microsoft.com/office/drawing/2014/main" val="1159620874"/>
                    </a:ext>
                  </a:extLst>
                </a:gridCol>
                <a:gridCol w="838200">
                  <a:extLst>
                    <a:ext uri="{9D8B030D-6E8A-4147-A177-3AD203B41FA5}">
                      <a16:colId xmlns:a16="http://schemas.microsoft.com/office/drawing/2014/main" val="2747729246"/>
                    </a:ext>
                  </a:extLst>
                </a:gridCol>
                <a:gridCol w="233362">
                  <a:extLst>
                    <a:ext uri="{9D8B030D-6E8A-4147-A177-3AD203B41FA5}">
                      <a16:colId xmlns:a16="http://schemas.microsoft.com/office/drawing/2014/main" val="1064030899"/>
                    </a:ext>
                  </a:extLst>
                </a:gridCol>
                <a:gridCol w="1145458">
                  <a:extLst>
                    <a:ext uri="{9D8B030D-6E8A-4147-A177-3AD203B41FA5}">
                      <a16:colId xmlns:a16="http://schemas.microsoft.com/office/drawing/2014/main" val="2939048838"/>
                    </a:ext>
                  </a:extLst>
                </a:gridCol>
              </a:tblGrid>
              <a:tr h="190500">
                <a:tc>
                  <a:txBody>
                    <a:bodyPr/>
                    <a:lstStyle/>
                    <a:p>
                      <a:pPr algn="ctr" fontAlgn="b"/>
                      <a:r>
                        <a:rPr lang="en-US" sz="1600" u="none" strike="noStrike">
                          <a:effectLst/>
                        </a:rPr>
                        <a:t>model_name</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var1</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estimate</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dirty="0">
                          <a:effectLst/>
                        </a:rPr>
                        <a:t>var2</a:t>
                      </a:r>
                      <a:endParaRPr lang="en-US" sz="16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estimate2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adjusted_r2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f.stat</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df</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dirty="0" err="1">
                          <a:effectLst/>
                        </a:rPr>
                        <a:t>p.value</a:t>
                      </a:r>
                      <a:endParaRPr lang="en-US" sz="16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007481605"/>
                  </a:ext>
                </a:extLst>
              </a:tr>
              <a:tr h="190500">
                <a:tc>
                  <a:txBody>
                    <a:bodyPr/>
                    <a:lstStyle/>
                    <a:p>
                      <a:pPr algn="l" fontAlgn="b"/>
                      <a:r>
                        <a:rPr lang="en-US" sz="1600" u="none" strike="noStrike">
                          <a:effectLst/>
                        </a:rPr>
                        <a:t>fm3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0.321722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bank.height</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-0.17679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0.6863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10.84493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3 </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0.007175</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32124986"/>
                  </a:ext>
                </a:extLst>
              </a:tr>
              <a:tr h="190500">
                <a:tc>
                  <a:txBody>
                    <a:bodyPr/>
                    <a:lstStyle/>
                    <a:p>
                      <a:pPr algn="l" fontAlgn="b"/>
                      <a:r>
                        <a:rPr lang="en-US" sz="1600" u="none" strike="noStrike">
                          <a:effectLst/>
                        </a:rPr>
                        <a:t>fm6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0.311504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Bas.forest</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0.168235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0.663337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9.866483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3 </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0.009187</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48246507"/>
                  </a:ext>
                </a:extLst>
              </a:tr>
              <a:tr h="190500">
                <a:tc>
                  <a:txBody>
                    <a:bodyPr/>
                    <a:lstStyle/>
                    <a:p>
                      <a:pPr algn="l" fontAlgn="b"/>
                      <a:r>
                        <a:rPr lang="en-US" sz="1600" u="none" strike="noStrike">
                          <a:effectLst/>
                        </a:rPr>
                        <a:t>fm34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0.288174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Rip.forest</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0.170771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0.654924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9.540603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3 </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0.010016</a:t>
                      </a:r>
                      <a:endParaRPr lang="en-US" sz="16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94231169"/>
                  </a:ext>
                </a:extLst>
              </a:tr>
              <a:tr h="190500">
                <a:tc>
                  <a:txBody>
                    <a:bodyPr/>
                    <a:lstStyle/>
                    <a:p>
                      <a:pPr algn="l" fontAlgn="b"/>
                      <a:r>
                        <a:rPr lang="en-US" sz="1600" u="none" strike="noStrike">
                          <a:effectLst/>
                        </a:rPr>
                        <a:t>fm10</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0.263437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canopy</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-0.17147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0.633976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8.794285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3 </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0.012311</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41265859"/>
                  </a:ext>
                </a:extLst>
              </a:tr>
              <a:tr h="190500">
                <a:tc>
                  <a:txBody>
                    <a:bodyPr/>
                    <a:lstStyle/>
                    <a:p>
                      <a:pPr algn="l" fontAlgn="b"/>
                      <a:r>
                        <a:rPr lang="en-US" sz="1600" u="none" strike="noStrike">
                          <a:effectLst/>
                        </a:rPr>
                        <a:t>fm18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0.264055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NH4.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-0.17111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0.633851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8.790063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3 </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0.012325</a:t>
                      </a:r>
                      <a:endParaRPr lang="en-US" sz="16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32411876"/>
                  </a:ext>
                </a:extLst>
              </a:tr>
            </a:tbl>
          </a:graphicData>
        </a:graphic>
      </p:graphicFrame>
      <p:sp>
        <p:nvSpPr>
          <p:cNvPr id="5" name="TextBox 4">
            <a:extLst>
              <a:ext uri="{FF2B5EF4-FFF2-40B4-BE49-F238E27FC236}">
                <a16:creationId xmlns:a16="http://schemas.microsoft.com/office/drawing/2014/main" id="{B95D3136-3762-4C04-809A-6E2034C9EFC3}"/>
              </a:ext>
            </a:extLst>
          </p:cNvPr>
          <p:cNvSpPr txBox="1"/>
          <p:nvPr/>
        </p:nvSpPr>
        <p:spPr>
          <a:xfrm>
            <a:off x="86613" y="4738289"/>
            <a:ext cx="7924800" cy="646331"/>
          </a:xfrm>
          <a:prstGeom prst="rect">
            <a:avLst/>
          </a:prstGeom>
          <a:noFill/>
        </p:spPr>
        <p:txBody>
          <a:bodyPr wrap="square" rtlCol="0">
            <a:spAutoFit/>
          </a:bodyPr>
          <a:lstStyle/>
          <a:p>
            <a:r>
              <a:rPr lang="en-US" dirty="0"/>
              <a:t>Summary statistics for top five </a:t>
            </a:r>
            <a:r>
              <a:rPr lang="en-US" dirty="0" err="1"/>
              <a:t>AICc</a:t>
            </a:r>
            <a:r>
              <a:rPr lang="en-US" dirty="0"/>
              <a:t> ranked multivariate regression models for predicting fish Shannon index using 7 PCA-selected environmental variables</a:t>
            </a:r>
          </a:p>
        </p:txBody>
      </p:sp>
      <p:sp>
        <p:nvSpPr>
          <p:cNvPr id="7" name="TextBox 6">
            <a:extLst>
              <a:ext uri="{FF2B5EF4-FFF2-40B4-BE49-F238E27FC236}">
                <a16:creationId xmlns:a16="http://schemas.microsoft.com/office/drawing/2014/main" id="{5B842A05-9042-4CBE-99A2-84EB5E9BCB5F}"/>
              </a:ext>
            </a:extLst>
          </p:cNvPr>
          <p:cNvSpPr txBox="1"/>
          <p:nvPr/>
        </p:nvSpPr>
        <p:spPr>
          <a:xfrm>
            <a:off x="8718615" y="1607854"/>
            <a:ext cx="3294969" cy="3970318"/>
          </a:xfrm>
          <a:prstGeom prst="rect">
            <a:avLst/>
          </a:prstGeom>
          <a:noFill/>
        </p:spPr>
        <p:txBody>
          <a:bodyPr wrap="square">
            <a:spAutoFit/>
          </a:bodyPr>
          <a:lstStyle/>
          <a:p>
            <a:r>
              <a:rPr lang="en-US" dirty="0"/>
              <a:t># Precipitation is a predictor in the top 5 multivariate models and has the largest estimated slope compared to all other scaled environmental variables in the exhaustive multivariate regression.</a:t>
            </a:r>
          </a:p>
          <a:p>
            <a:endParaRPr lang="en-US" dirty="0"/>
          </a:p>
          <a:p>
            <a:r>
              <a:rPr lang="en-US" dirty="0"/>
              <a:t># Positive predictors of fish diversity include </a:t>
            </a:r>
            <a:r>
              <a:rPr lang="en-US" dirty="0" err="1"/>
              <a:t>Bas.forest</a:t>
            </a:r>
            <a:r>
              <a:rPr lang="en-US" dirty="0"/>
              <a:t> and </a:t>
            </a:r>
            <a:r>
              <a:rPr lang="en-US" dirty="0" err="1"/>
              <a:t>Rip.forest</a:t>
            </a:r>
            <a:endParaRPr lang="en-US" dirty="0"/>
          </a:p>
          <a:p>
            <a:r>
              <a:rPr lang="en-US" dirty="0"/>
              <a:t># Negative predictors of fish diversity include bank height, canopy, and NH4+</a:t>
            </a:r>
          </a:p>
        </p:txBody>
      </p:sp>
      <p:pic>
        <p:nvPicPr>
          <p:cNvPr id="9" name="Graphic 8" descr="Fish outline">
            <a:extLst>
              <a:ext uri="{FF2B5EF4-FFF2-40B4-BE49-F238E27FC236}">
                <a16:creationId xmlns:a16="http://schemas.microsoft.com/office/drawing/2014/main" id="{33B5B304-BB91-4054-AFD6-FC9ED94CC13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105535" y="29072"/>
            <a:ext cx="1086465" cy="1086465"/>
          </a:xfrm>
          <a:prstGeom prst="rect">
            <a:avLst/>
          </a:prstGeom>
        </p:spPr>
      </p:pic>
    </p:spTree>
    <p:extLst>
      <p:ext uri="{BB962C8B-B14F-4D97-AF65-F5344CB8AC3E}">
        <p14:creationId xmlns:p14="http://schemas.microsoft.com/office/powerpoint/2010/main" val="20135491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A31C662E-71A0-4982-A507-921C5EDF224D}"/>
              </a:ext>
            </a:extLst>
          </p:cNvPr>
          <p:cNvPicPr>
            <a:picLocks noChangeAspect="1"/>
          </p:cNvPicPr>
          <p:nvPr/>
        </p:nvPicPr>
        <p:blipFill>
          <a:blip r:embed="rId2"/>
          <a:stretch>
            <a:fillRect/>
          </a:stretch>
        </p:blipFill>
        <p:spPr>
          <a:xfrm>
            <a:off x="0" y="0"/>
            <a:ext cx="12192000" cy="4064000"/>
          </a:xfrm>
          <a:prstGeom prst="rect">
            <a:avLst/>
          </a:prstGeom>
        </p:spPr>
      </p:pic>
      <p:sp>
        <p:nvSpPr>
          <p:cNvPr id="4" name="TextBox 3">
            <a:extLst>
              <a:ext uri="{FF2B5EF4-FFF2-40B4-BE49-F238E27FC236}">
                <a16:creationId xmlns:a16="http://schemas.microsoft.com/office/drawing/2014/main" id="{0774C4D2-D003-401F-B3EF-35EA31E38154}"/>
              </a:ext>
            </a:extLst>
          </p:cNvPr>
          <p:cNvSpPr txBox="1"/>
          <p:nvPr/>
        </p:nvSpPr>
        <p:spPr>
          <a:xfrm>
            <a:off x="0" y="5449668"/>
            <a:ext cx="3716594" cy="1477328"/>
          </a:xfrm>
          <a:prstGeom prst="rect">
            <a:avLst/>
          </a:prstGeom>
          <a:noFill/>
        </p:spPr>
        <p:txBody>
          <a:bodyPr wrap="square" rtlCol="0">
            <a:spAutoFit/>
          </a:bodyPr>
          <a:lstStyle/>
          <a:p>
            <a:r>
              <a:rPr lang="en-US" dirty="0"/>
              <a:t>3 statistically significant regressions :</a:t>
            </a:r>
          </a:p>
          <a:p>
            <a:r>
              <a:rPr lang="en-US" dirty="0"/>
              <a:t>+ precipitation</a:t>
            </a:r>
          </a:p>
          <a:p>
            <a:r>
              <a:rPr lang="en-US" dirty="0"/>
              <a:t>- canopy</a:t>
            </a:r>
          </a:p>
          <a:p>
            <a:r>
              <a:rPr lang="en-US" dirty="0"/>
              <a:t>- NH4</a:t>
            </a:r>
          </a:p>
          <a:p>
            <a:endParaRPr lang="en-US" dirty="0"/>
          </a:p>
        </p:txBody>
      </p:sp>
      <p:sp>
        <p:nvSpPr>
          <p:cNvPr id="5" name="TextBox 4">
            <a:extLst>
              <a:ext uri="{FF2B5EF4-FFF2-40B4-BE49-F238E27FC236}">
                <a16:creationId xmlns:a16="http://schemas.microsoft.com/office/drawing/2014/main" id="{C5B25698-CA35-4630-9C3B-9983F8713D1D}"/>
              </a:ext>
            </a:extLst>
          </p:cNvPr>
          <p:cNvSpPr txBox="1"/>
          <p:nvPr/>
        </p:nvSpPr>
        <p:spPr>
          <a:xfrm>
            <a:off x="150293" y="4156669"/>
            <a:ext cx="4605296" cy="1200329"/>
          </a:xfrm>
          <a:prstGeom prst="rect">
            <a:avLst/>
          </a:prstGeom>
          <a:noFill/>
        </p:spPr>
        <p:txBody>
          <a:bodyPr wrap="square" rtlCol="0">
            <a:spAutoFit/>
          </a:bodyPr>
          <a:lstStyle/>
          <a:p>
            <a:r>
              <a:rPr lang="en-US" sz="1800" dirty="0"/>
              <a:t>Above: Shannon diversity of fish communities plotted against (A) annual precipitation (cm/</a:t>
            </a:r>
            <a:r>
              <a:rPr lang="en-US" sz="1800" dirty="0" err="1"/>
              <a:t>yr</a:t>
            </a:r>
            <a:r>
              <a:rPr lang="en-US" sz="1800" dirty="0"/>
              <a:t>) (B) canopy coverage (%) and (C) NH4+ (mg/L). </a:t>
            </a:r>
          </a:p>
          <a:p>
            <a:endParaRPr lang="en-US" dirty="0"/>
          </a:p>
        </p:txBody>
      </p:sp>
      <p:sp>
        <p:nvSpPr>
          <p:cNvPr id="8" name="TextBox 7">
            <a:extLst>
              <a:ext uri="{FF2B5EF4-FFF2-40B4-BE49-F238E27FC236}">
                <a16:creationId xmlns:a16="http://schemas.microsoft.com/office/drawing/2014/main" id="{A046C1E9-C106-4116-9B5F-04260519DEEA}"/>
              </a:ext>
            </a:extLst>
          </p:cNvPr>
          <p:cNvSpPr txBox="1"/>
          <p:nvPr/>
        </p:nvSpPr>
        <p:spPr>
          <a:xfrm>
            <a:off x="150293" y="0"/>
            <a:ext cx="370614" cy="461665"/>
          </a:xfrm>
          <a:prstGeom prst="rect">
            <a:avLst/>
          </a:prstGeom>
          <a:noFill/>
        </p:spPr>
        <p:txBody>
          <a:bodyPr wrap="none" rtlCol="0">
            <a:spAutoFit/>
          </a:bodyPr>
          <a:lstStyle/>
          <a:p>
            <a:pPr algn="ctr"/>
            <a:r>
              <a:rPr lang="en-US" sz="2400" b="1" dirty="0"/>
              <a:t>A</a:t>
            </a:r>
            <a:endParaRPr lang="en-US" b="1" dirty="0"/>
          </a:p>
        </p:txBody>
      </p:sp>
      <p:sp>
        <p:nvSpPr>
          <p:cNvPr id="9" name="TextBox 8">
            <a:extLst>
              <a:ext uri="{FF2B5EF4-FFF2-40B4-BE49-F238E27FC236}">
                <a16:creationId xmlns:a16="http://schemas.microsoft.com/office/drawing/2014/main" id="{D17A13B7-E5FF-44AB-96D5-7DD1E5E6CD51}"/>
              </a:ext>
            </a:extLst>
          </p:cNvPr>
          <p:cNvSpPr txBox="1"/>
          <p:nvPr/>
        </p:nvSpPr>
        <p:spPr>
          <a:xfrm>
            <a:off x="4384975" y="0"/>
            <a:ext cx="370614" cy="461665"/>
          </a:xfrm>
          <a:prstGeom prst="rect">
            <a:avLst/>
          </a:prstGeom>
          <a:noFill/>
        </p:spPr>
        <p:txBody>
          <a:bodyPr wrap="none" rtlCol="0">
            <a:spAutoFit/>
          </a:bodyPr>
          <a:lstStyle/>
          <a:p>
            <a:pPr algn="ctr"/>
            <a:r>
              <a:rPr lang="en-US" sz="2400" b="1" dirty="0"/>
              <a:t>B</a:t>
            </a:r>
            <a:endParaRPr lang="en-US" b="1" dirty="0"/>
          </a:p>
        </p:txBody>
      </p:sp>
      <p:sp>
        <p:nvSpPr>
          <p:cNvPr id="10" name="TextBox 9">
            <a:extLst>
              <a:ext uri="{FF2B5EF4-FFF2-40B4-BE49-F238E27FC236}">
                <a16:creationId xmlns:a16="http://schemas.microsoft.com/office/drawing/2014/main" id="{D47534D8-FFAA-4F09-986A-097C533585C2}"/>
              </a:ext>
            </a:extLst>
          </p:cNvPr>
          <p:cNvSpPr txBox="1"/>
          <p:nvPr/>
        </p:nvSpPr>
        <p:spPr>
          <a:xfrm>
            <a:off x="8445571" y="-1"/>
            <a:ext cx="348172" cy="461665"/>
          </a:xfrm>
          <a:prstGeom prst="rect">
            <a:avLst/>
          </a:prstGeom>
          <a:noFill/>
        </p:spPr>
        <p:txBody>
          <a:bodyPr wrap="none" rtlCol="0">
            <a:spAutoFit/>
          </a:bodyPr>
          <a:lstStyle/>
          <a:p>
            <a:pPr algn="ctr"/>
            <a:r>
              <a:rPr lang="en-US" sz="2400" b="1" dirty="0"/>
              <a:t>C</a:t>
            </a:r>
            <a:endParaRPr lang="en-US" b="1" dirty="0"/>
          </a:p>
        </p:txBody>
      </p:sp>
      <p:graphicFrame>
        <p:nvGraphicFramePr>
          <p:cNvPr id="15" name="Table 14">
            <a:extLst>
              <a:ext uri="{FF2B5EF4-FFF2-40B4-BE49-F238E27FC236}">
                <a16:creationId xmlns:a16="http://schemas.microsoft.com/office/drawing/2014/main" id="{1C45C9A6-E100-4AEE-AD6C-4A5439696BCE}"/>
              </a:ext>
            </a:extLst>
          </p:cNvPr>
          <p:cNvGraphicFramePr>
            <a:graphicFrameLocks noGrp="1"/>
          </p:cNvGraphicFramePr>
          <p:nvPr>
            <p:extLst>
              <p:ext uri="{D42A27DB-BD31-4B8C-83A1-F6EECF244321}">
                <p14:modId xmlns:p14="http://schemas.microsoft.com/office/powerpoint/2010/main" val="462039428"/>
              </p:ext>
            </p:extLst>
          </p:nvPr>
        </p:nvGraphicFramePr>
        <p:xfrm>
          <a:off x="5180556" y="4064000"/>
          <a:ext cx="6878202" cy="2026920"/>
        </p:xfrm>
        <a:graphic>
          <a:graphicData uri="http://schemas.openxmlformats.org/drawingml/2006/table">
            <a:tbl>
              <a:tblPr>
                <a:tableStyleId>{5C22544A-7EE6-4342-B048-85BDC9FD1C3A}</a:tableStyleId>
              </a:tblPr>
              <a:tblGrid>
                <a:gridCol w="1146367">
                  <a:extLst>
                    <a:ext uri="{9D8B030D-6E8A-4147-A177-3AD203B41FA5}">
                      <a16:colId xmlns:a16="http://schemas.microsoft.com/office/drawing/2014/main" val="1722075054"/>
                    </a:ext>
                  </a:extLst>
                </a:gridCol>
                <a:gridCol w="1146367">
                  <a:extLst>
                    <a:ext uri="{9D8B030D-6E8A-4147-A177-3AD203B41FA5}">
                      <a16:colId xmlns:a16="http://schemas.microsoft.com/office/drawing/2014/main" val="4039530656"/>
                    </a:ext>
                  </a:extLst>
                </a:gridCol>
                <a:gridCol w="1146367">
                  <a:extLst>
                    <a:ext uri="{9D8B030D-6E8A-4147-A177-3AD203B41FA5}">
                      <a16:colId xmlns:a16="http://schemas.microsoft.com/office/drawing/2014/main" val="3614254756"/>
                    </a:ext>
                  </a:extLst>
                </a:gridCol>
                <a:gridCol w="1146367">
                  <a:extLst>
                    <a:ext uri="{9D8B030D-6E8A-4147-A177-3AD203B41FA5}">
                      <a16:colId xmlns:a16="http://schemas.microsoft.com/office/drawing/2014/main" val="2118919300"/>
                    </a:ext>
                  </a:extLst>
                </a:gridCol>
                <a:gridCol w="1146367">
                  <a:extLst>
                    <a:ext uri="{9D8B030D-6E8A-4147-A177-3AD203B41FA5}">
                      <a16:colId xmlns:a16="http://schemas.microsoft.com/office/drawing/2014/main" val="400461167"/>
                    </a:ext>
                  </a:extLst>
                </a:gridCol>
                <a:gridCol w="1146367">
                  <a:extLst>
                    <a:ext uri="{9D8B030D-6E8A-4147-A177-3AD203B41FA5}">
                      <a16:colId xmlns:a16="http://schemas.microsoft.com/office/drawing/2014/main" val="140943463"/>
                    </a:ext>
                  </a:extLst>
                </a:gridCol>
              </a:tblGrid>
              <a:tr h="190500">
                <a:tc>
                  <a:txBody>
                    <a:bodyPr/>
                    <a:lstStyle/>
                    <a:p>
                      <a:pPr algn="ctr" fontAlgn="b"/>
                      <a:r>
                        <a:rPr lang="en-US" sz="1600" u="none" strike="noStrike">
                          <a:effectLst/>
                        </a:rPr>
                        <a:t>predictor</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estimate</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df</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r2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f.stat</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p.value</a:t>
                      </a:r>
                      <a:endParaRPr lang="en-US" sz="16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51144362"/>
                  </a:ext>
                </a:extLst>
              </a:tr>
              <a:tr h="190500">
                <a:tc>
                  <a:txBody>
                    <a:bodyPr/>
                    <a:lstStyle/>
                    <a:p>
                      <a:pPr algn="l" fontAlgn="b"/>
                      <a:r>
                        <a:rPr lang="en-US" sz="1600" u="none" strike="noStrike" dirty="0">
                          <a:effectLst/>
                          <a:highlight>
                            <a:srgbClr val="FFFF00"/>
                          </a:highlight>
                        </a:rPr>
                        <a:t>AP</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dirty="0">
                          <a:effectLst/>
                          <a:highlight>
                            <a:srgbClr val="FFFF00"/>
                          </a:highlight>
                        </a:rPr>
                        <a:t>0.017271</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l" fontAlgn="b"/>
                      <a:r>
                        <a:rPr lang="en-US" sz="1600" u="none" strike="noStrike" dirty="0">
                          <a:effectLst/>
                          <a:highlight>
                            <a:srgbClr val="FFFF00"/>
                          </a:highlight>
                        </a:rPr>
                        <a:t>2 8</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dirty="0">
                          <a:effectLst/>
                          <a:highlight>
                            <a:srgbClr val="FFFF00"/>
                          </a:highlight>
                        </a:rPr>
                        <a:t>0.602017</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dirty="0">
                          <a:effectLst/>
                          <a:highlight>
                            <a:srgbClr val="FFFF00"/>
                          </a:highlight>
                        </a:rPr>
                        <a:t>12.10136</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dirty="0">
                          <a:effectLst/>
                          <a:highlight>
                            <a:srgbClr val="FFFF00"/>
                          </a:highlight>
                        </a:rPr>
                        <a:t>0.008336</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281570066"/>
                  </a:ext>
                </a:extLst>
              </a:tr>
              <a:tr h="190500">
                <a:tc>
                  <a:txBody>
                    <a:bodyPr/>
                    <a:lstStyle/>
                    <a:p>
                      <a:pPr algn="l" fontAlgn="b"/>
                      <a:r>
                        <a:rPr lang="en-US" sz="1600" u="none" strike="noStrike">
                          <a:effectLst/>
                        </a:rPr>
                        <a:t>Bas.forest</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0.021825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2 8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0.271423</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2.980307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0.122558</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81576496"/>
                  </a:ext>
                </a:extLst>
              </a:tr>
              <a:tr h="190500">
                <a:tc>
                  <a:txBody>
                    <a:bodyPr/>
                    <a:lstStyle/>
                    <a:p>
                      <a:pPr algn="l" fontAlgn="b"/>
                      <a:r>
                        <a:rPr lang="en-US" sz="1600" u="none" strike="noStrike" dirty="0" err="1">
                          <a:effectLst/>
                        </a:rPr>
                        <a:t>Soil.Org</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0.276431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2 8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0.121132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1.102616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0.324376</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49639476"/>
                  </a:ext>
                </a:extLst>
              </a:tr>
              <a:tr h="190500">
                <a:tc>
                  <a:txBody>
                    <a:bodyPr/>
                    <a:lstStyle/>
                    <a:p>
                      <a:pPr algn="l" fontAlgn="b"/>
                      <a:r>
                        <a:rPr lang="en-US" sz="1600" u="none" strike="noStrike" dirty="0" err="1">
                          <a:effectLst/>
                        </a:rPr>
                        <a:t>Rip.forest</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0.028585</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dirty="0">
                          <a:effectLst/>
                        </a:rPr>
                        <a:t>2 8</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0.362586</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4.550714</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0.065462</a:t>
                      </a:r>
                      <a:endParaRPr lang="en-US" sz="16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93282491"/>
                  </a:ext>
                </a:extLst>
              </a:tr>
              <a:tr h="190500">
                <a:tc>
                  <a:txBody>
                    <a:bodyPr/>
                    <a:lstStyle/>
                    <a:p>
                      <a:pPr algn="l" fontAlgn="b"/>
                      <a:r>
                        <a:rPr lang="en-US" sz="1600" u="none" strike="noStrike">
                          <a:effectLst/>
                        </a:rPr>
                        <a:t>bank.height</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-1.12768</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2 8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0.246026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2.610439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0.144825</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98127697"/>
                  </a:ext>
                </a:extLst>
              </a:tr>
              <a:tr h="190500">
                <a:tc>
                  <a:txBody>
                    <a:bodyPr/>
                    <a:lstStyle/>
                    <a:p>
                      <a:pPr algn="l" fontAlgn="b"/>
                      <a:r>
                        <a:rPr lang="en-US" sz="1600" u="none" strike="noStrike" dirty="0">
                          <a:effectLst/>
                          <a:highlight>
                            <a:srgbClr val="FFFF00"/>
                          </a:highlight>
                        </a:rPr>
                        <a:t>canopy</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dirty="0">
                          <a:effectLst/>
                          <a:highlight>
                            <a:srgbClr val="FFFF00"/>
                          </a:highlight>
                        </a:rPr>
                        <a:t>-0.0093</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l" fontAlgn="b"/>
                      <a:r>
                        <a:rPr lang="en-US" sz="1600" u="none" strike="noStrike">
                          <a:effectLst/>
                          <a:highlight>
                            <a:srgbClr val="FFFF00"/>
                          </a:highlight>
                        </a:rPr>
                        <a:t>2 8</a:t>
                      </a:r>
                      <a:endParaRPr lang="en-US" sz="16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a:effectLst/>
                          <a:highlight>
                            <a:srgbClr val="FFFF00"/>
                          </a:highlight>
                        </a:rPr>
                        <a:t>0.447887</a:t>
                      </a:r>
                      <a:endParaRPr lang="en-US" sz="16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dirty="0">
                          <a:effectLst/>
                          <a:highlight>
                            <a:srgbClr val="FFFF00"/>
                          </a:highlight>
                        </a:rPr>
                        <a:t>6.489777</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dirty="0">
                          <a:effectLst/>
                          <a:highlight>
                            <a:srgbClr val="FFFF00"/>
                          </a:highlight>
                        </a:rPr>
                        <a:t>0.034308</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2425637200"/>
                  </a:ext>
                </a:extLst>
              </a:tr>
              <a:tr h="190500">
                <a:tc>
                  <a:txBody>
                    <a:bodyPr/>
                    <a:lstStyle/>
                    <a:p>
                      <a:pPr algn="l" fontAlgn="b"/>
                      <a:r>
                        <a:rPr lang="en-US" sz="1600" u="none" strike="noStrike">
                          <a:effectLst/>
                          <a:highlight>
                            <a:srgbClr val="FFFF00"/>
                          </a:highlight>
                        </a:rPr>
                        <a:t>NH4.</a:t>
                      </a:r>
                      <a:endParaRPr lang="en-US" sz="16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a:effectLst/>
                          <a:highlight>
                            <a:srgbClr val="FFFF00"/>
                          </a:highlight>
                        </a:rPr>
                        <a:t>-4.64708</a:t>
                      </a:r>
                      <a:endParaRPr lang="en-US" sz="16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l" fontAlgn="b"/>
                      <a:r>
                        <a:rPr lang="en-US" sz="1600" u="none" strike="noStrike" dirty="0">
                          <a:effectLst/>
                          <a:highlight>
                            <a:srgbClr val="FFFF00"/>
                          </a:highlight>
                        </a:rPr>
                        <a:t>2 8</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dirty="0">
                          <a:effectLst/>
                          <a:highlight>
                            <a:srgbClr val="FFFF00"/>
                          </a:highlight>
                        </a:rPr>
                        <a:t>0.445651</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dirty="0">
                          <a:effectLst/>
                          <a:highlight>
                            <a:srgbClr val="FFFF00"/>
                          </a:highlight>
                        </a:rPr>
                        <a:t>6.431349</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600" u="none" strike="noStrike" dirty="0">
                          <a:effectLst/>
                          <a:highlight>
                            <a:srgbClr val="FFFF00"/>
                          </a:highlight>
                        </a:rPr>
                        <a:t>0.034927</a:t>
                      </a:r>
                      <a:endParaRPr lang="en-US" sz="16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1537038061"/>
                  </a:ext>
                </a:extLst>
              </a:tr>
            </a:tbl>
          </a:graphicData>
        </a:graphic>
      </p:graphicFrame>
      <p:sp>
        <p:nvSpPr>
          <p:cNvPr id="16" name="TextBox 15">
            <a:extLst>
              <a:ext uri="{FF2B5EF4-FFF2-40B4-BE49-F238E27FC236}">
                <a16:creationId xmlns:a16="http://schemas.microsoft.com/office/drawing/2014/main" id="{21CE0D76-4BE1-4FE4-B747-7FB41F00C5B7}"/>
              </a:ext>
            </a:extLst>
          </p:cNvPr>
          <p:cNvSpPr txBox="1"/>
          <p:nvPr/>
        </p:nvSpPr>
        <p:spPr>
          <a:xfrm>
            <a:off x="5047314" y="6090920"/>
            <a:ext cx="7074778" cy="646331"/>
          </a:xfrm>
          <a:prstGeom prst="rect">
            <a:avLst/>
          </a:prstGeom>
          <a:noFill/>
        </p:spPr>
        <p:txBody>
          <a:bodyPr wrap="square" rtlCol="0">
            <a:spAutoFit/>
          </a:bodyPr>
          <a:lstStyle/>
          <a:p>
            <a:r>
              <a:rPr lang="en-US" dirty="0"/>
              <a:t>Linear regression statistics for fish Shannon diversity against PCA-selected variables</a:t>
            </a:r>
          </a:p>
        </p:txBody>
      </p:sp>
      <p:pic>
        <p:nvPicPr>
          <p:cNvPr id="11" name="Graphic 10" descr="Fish outline">
            <a:extLst>
              <a:ext uri="{FF2B5EF4-FFF2-40B4-BE49-F238E27FC236}">
                <a16:creationId xmlns:a16="http://schemas.microsoft.com/office/drawing/2014/main" id="{B1B3D1B9-D78B-4DDD-BEDD-7A57798A190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94993" y="-92670"/>
            <a:ext cx="914400" cy="914400"/>
          </a:xfrm>
          <a:prstGeom prst="rect">
            <a:avLst/>
          </a:prstGeom>
        </p:spPr>
      </p:pic>
      <p:pic>
        <p:nvPicPr>
          <p:cNvPr id="12" name="Graphic 11" descr="Fish outline">
            <a:extLst>
              <a:ext uri="{FF2B5EF4-FFF2-40B4-BE49-F238E27FC236}">
                <a16:creationId xmlns:a16="http://schemas.microsoft.com/office/drawing/2014/main" id="{BE6276FC-4D4E-444F-A2DD-D661A64EABF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073971" y="-147320"/>
            <a:ext cx="914400" cy="914400"/>
          </a:xfrm>
          <a:prstGeom prst="rect">
            <a:avLst/>
          </a:prstGeom>
        </p:spPr>
      </p:pic>
      <p:pic>
        <p:nvPicPr>
          <p:cNvPr id="13" name="Graphic 12" descr="Fish outline">
            <a:extLst>
              <a:ext uri="{FF2B5EF4-FFF2-40B4-BE49-F238E27FC236}">
                <a16:creationId xmlns:a16="http://schemas.microsoft.com/office/drawing/2014/main" id="{91AA8282-7B52-41B1-95A8-FE44FABC8B0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96609" y="2738735"/>
            <a:ext cx="914400" cy="914400"/>
          </a:xfrm>
          <a:prstGeom prst="rect">
            <a:avLst/>
          </a:prstGeom>
        </p:spPr>
      </p:pic>
    </p:spTree>
    <p:extLst>
      <p:ext uri="{BB962C8B-B14F-4D97-AF65-F5344CB8AC3E}">
        <p14:creationId xmlns:p14="http://schemas.microsoft.com/office/powerpoint/2010/main" val="23717542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5F6036A-942C-4C66-AC5C-C352AC27F44A}"/>
              </a:ext>
            </a:extLst>
          </p:cNvPr>
          <p:cNvPicPr>
            <a:picLocks noChangeAspect="1"/>
          </p:cNvPicPr>
          <p:nvPr/>
        </p:nvPicPr>
        <p:blipFill>
          <a:blip r:embed="rId2"/>
          <a:stretch>
            <a:fillRect/>
          </a:stretch>
        </p:blipFill>
        <p:spPr>
          <a:xfrm>
            <a:off x="0" y="0"/>
            <a:ext cx="6858000" cy="6858000"/>
          </a:xfrm>
          <a:prstGeom prst="rect">
            <a:avLst/>
          </a:prstGeom>
        </p:spPr>
      </p:pic>
      <p:graphicFrame>
        <p:nvGraphicFramePr>
          <p:cNvPr id="10" name="Table 9">
            <a:extLst>
              <a:ext uri="{FF2B5EF4-FFF2-40B4-BE49-F238E27FC236}">
                <a16:creationId xmlns:a16="http://schemas.microsoft.com/office/drawing/2014/main" id="{E353933B-DD61-4B94-A3B8-34273A0351DD}"/>
              </a:ext>
            </a:extLst>
          </p:cNvPr>
          <p:cNvGraphicFramePr>
            <a:graphicFrameLocks noGrp="1"/>
          </p:cNvGraphicFramePr>
          <p:nvPr>
            <p:extLst>
              <p:ext uri="{D42A27DB-BD31-4B8C-83A1-F6EECF244321}">
                <p14:modId xmlns:p14="http://schemas.microsoft.com/office/powerpoint/2010/main" val="697743578"/>
              </p:ext>
            </p:extLst>
          </p:nvPr>
        </p:nvGraphicFramePr>
        <p:xfrm>
          <a:off x="6596742" y="1466465"/>
          <a:ext cx="5595258" cy="1783080"/>
        </p:xfrm>
        <a:graphic>
          <a:graphicData uri="http://schemas.openxmlformats.org/drawingml/2006/table">
            <a:tbl>
              <a:tblPr>
                <a:tableStyleId>{5C22544A-7EE6-4342-B048-85BDC9FD1C3A}</a:tableStyleId>
              </a:tblPr>
              <a:tblGrid>
                <a:gridCol w="932543">
                  <a:extLst>
                    <a:ext uri="{9D8B030D-6E8A-4147-A177-3AD203B41FA5}">
                      <a16:colId xmlns:a16="http://schemas.microsoft.com/office/drawing/2014/main" val="3756403137"/>
                    </a:ext>
                  </a:extLst>
                </a:gridCol>
                <a:gridCol w="932543">
                  <a:extLst>
                    <a:ext uri="{9D8B030D-6E8A-4147-A177-3AD203B41FA5}">
                      <a16:colId xmlns:a16="http://schemas.microsoft.com/office/drawing/2014/main" val="3680331254"/>
                    </a:ext>
                  </a:extLst>
                </a:gridCol>
                <a:gridCol w="932543">
                  <a:extLst>
                    <a:ext uri="{9D8B030D-6E8A-4147-A177-3AD203B41FA5}">
                      <a16:colId xmlns:a16="http://schemas.microsoft.com/office/drawing/2014/main" val="4098152592"/>
                    </a:ext>
                  </a:extLst>
                </a:gridCol>
                <a:gridCol w="932543">
                  <a:extLst>
                    <a:ext uri="{9D8B030D-6E8A-4147-A177-3AD203B41FA5}">
                      <a16:colId xmlns:a16="http://schemas.microsoft.com/office/drawing/2014/main" val="2758355657"/>
                    </a:ext>
                  </a:extLst>
                </a:gridCol>
                <a:gridCol w="932543">
                  <a:extLst>
                    <a:ext uri="{9D8B030D-6E8A-4147-A177-3AD203B41FA5}">
                      <a16:colId xmlns:a16="http://schemas.microsoft.com/office/drawing/2014/main" val="480399004"/>
                    </a:ext>
                  </a:extLst>
                </a:gridCol>
                <a:gridCol w="932543">
                  <a:extLst>
                    <a:ext uri="{9D8B030D-6E8A-4147-A177-3AD203B41FA5}">
                      <a16:colId xmlns:a16="http://schemas.microsoft.com/office/drawing/2014/main" val="2830408351"/>
                    </a:ext>
                  </a:extLst>
                </a:gridCol>
              </a:tblGrid>
              <a:tr h="190500">
                <a:tc>
                  <a:txBody>
                    <a:bodyPr/>
                    <a:lstStyle/>
                    <a:p>
                      <a:pPr algn="ctr" fontAlgn="b"/>
                      <a:r>
                        <a:rPr lang="en-US" sz="1400" u="none" strike="noStrike">
                          <a:effectLst/>
                        </a:rPr>
                        <a:t>predictor</a:t>
                      </a:r>
                      <a:endParaRPr lang="en-US"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estimate</a:t>
                      </a:r>
                      <a:endParaRPr lang="en-US"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df</a:t>
                      </a:r>
                      <a:endParaRPr lang="en-US"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r2</a:t>
                      </a:r>
                      <a:endParaRPr lang="en-US"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f.stat</a:t>
                      </a:r>
                      <a:endParaRPr lang="en-US" sz="14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p.value</a:t>
                      </a:r>
                      <a:endParaRPr lang="en-US" sz="14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22086024"/>
                  </a:ext>
                </a:extLst>
              </a:tr>
              <a:tr h="190500">
                <a:tc>
                  <a:txBody>
                    <a:bodyPr/>
                    <a:lstStyle/>
                    <a:p>
                      <a:pPr algn="l" fontAlgn="b"/>
                      <a:r>
                        <a:rPr lang="en-US" sz="1400" u="none" strike="noStrike">
                          <a:effectLst/>
                        </a:rPr>
                        <a:t>AP</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-0.00302</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400" u="none" strike="noStrike">
                          <a:effectLst/>
                        </a:rPr>
                        <a:t>2 8</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0.01736</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0.141333</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0.716733</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71568860"/>
                  </a:ext>
                </a:extLst>
              </a:tr>
              <a:tr h="190500">
                <a:tc>
                  <a:txBody>
                    <a:bodyPr/>
                    <a:lstStyle/>
                    <a:p>
                      <a:pPr algn="l" fontAlgn="b"/>
                      <a:r>
                        <a:rPr lang="en-US" sz="1400" u="none" strike="noStrike">
                          <a:effectLst/>
                        </a:rPr>
                        <a:t>Bas.forest</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0.016587</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400" u="none" strike="noStrike">
                          <a:effectLst/>
                        </a:rPr>
                        <a:t>2 8</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0.147817</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1.38766</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0.272652</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65258397"/>
                  </a:ext>
                </a:extLst>
              </a:tr>
              <a:tr h="190500">
                <a:tc>
                  <a:txBody>
                    <a:bodyPr/>
                    <a:lstStyle/>
                    <a:p>
                      <a:pPr algn="l" fontAlgn="b"/>
                      <a:r>
                        <a:rPr lang="en-US" sz="1400" u="none" strike="noStrike">
                          <a:effectLst/>
                        </a:rPr>
                        <a:t>Soil.Org</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-0.17543</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400" u="none" strike="noStrike">
                          <a:effectLst/>
                        </a:rPr>
                        <a:t>2 8</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0.046001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0.385754</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0.551821</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30474956"/>
                  </a:ext>
                </a:extLst>
              </a:tr>
              <a:tr h="190500">
                <a:tc>
                  <a:txBody>
                    <a:bodyPr/>
                    <a:lstStyle/>
                    <a:p>
                      <a:pPr algn="l" fontAlgn="b"/>
                      <a:r>
                        <a:rPr lang="en-US" sz="1400" u="none" strike="noStrike">
                          <a:effectLst/>
                        </a:rPr>
                        <a:t>Rip.forest</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0.01767</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400" u="none" strike="noStrike">
                          <a:effectLst/>
                        </a:rPr>
                        <a:t>2 8</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0.130638</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1.202154</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0.304796</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43185737"/>
                  </a:ext>
                </a:extLst>
              </a:tr>
              <a:tr h="190500">
                <a:tc>
                  <a:txBody>
                    <a:bodyPr/>
                    <a:lstStyle/>
                    <a:p>
                      <a:pPr algn="l" fontAlgn="b"/>
                      <a:r>
                        <a:rPr lang="en-US" sz="1400" u="none" strike="noStrike">
                          <a:effectLst/>
                        </a:rPr>
                        <a:t>bank.height</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-0.8301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400" u="none" strike="noStrike">
                          <a:effectLst/>
                        </a:rPr>
                        <a:t>2 8</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0.125697</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1.150145</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0.314801</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75391237"/>
                  </a:ext>
                </a:extLst>
              </a:tr>
              <a:tr h="190500">
                <a:tc>
                  <a:txBody>
                    <a:bodyPr/>
                    <a:lstStyle/>
                    <a:p>
                      <a:pPr algn="l" fontAlgn="b"/>
                      <a:r>
                        <a:rPr lang="en-US" sz="1400" u="none" strike="noStrike">
                          <a:effectLst/>
                        </a:rPr>
                        <a:t>canopy</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-0.00022</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400" u="none" strike="noStrike">
                          <a:effectLst/>
                        </a:rPr>
                        <a:t>2 8</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0.000243</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0.001946</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0.965892</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46017253"/>
                  </a:ext>
                </a:extLst>
              </a:tr>
              <a:tr h="190500">
                <a:tc>
                  <a:txBody>
                    <a:bodyPr/>
                    <a:lstStyle/>
                    <a:p>
                      <a:pPr algn="l" fontAlgn="b"/>
                      <a:r>
                        <a:rPr lang="en-US" sz="1400" u="none" strike="noStrike">
                          <a:effectLst/>
                        </a:rPr>
                        <a:t>NH4.</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-0.06524</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400" u="none" strike="noStrike">
                          <a:effectLst/>
                        </a:rPr>
                        <a:t>2 8</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8.28E-05</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a:effectLst/>
                        </a:rPr>
                        <a:t>0.000662</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400" u="none" strike="noStrike" dirty="0">
                          <a:effectLst/>
                        </a:rPr>
                        <a:t>0.980096</a:t>
                      </a:r>
                      <a:endParaRPr lang="en-US" sz="14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06908730"/>
                  </a:ext>
                </a:extLst>
              </a:tr>
            </a:tbl>
          </a:graphicData>
        </a:graphic>
      </p:graphicFrame>
      <p:sp>
        <p:nvSpPr>
          <p:cNvPr id="11" name="TextBox 10">
            <a:extLst>
              <a:ext uri="{FF2B5EF4-FFF2-40B4-BE49-F238E27FC236}">
                <a16:creationId xmlns:a16="http://schemas.microsoft.com/office/drawing/2014/main" id="{D34CCE96-6FF9-4DD6-B005-D6ED3CEFAB6E}"/>
              </a:ext>
            </a:extLst>
          </p:cNvPr>
          <p:cNvSpPr txBox="1"/>
          <p:nvPr/>
        </p:nvSpPr>
        <p:spPr>
          <a:xfrm>
            <a:off x="6596742" y="3429000"/>
            <a:ext cx="5377544" cy="2308324"/>
          </a:xfrm>
          <a:prstGeom prst="rect">
            <a:avLst/>
          </a:prstGeom>
          <a:noFill/>
        </p:spPr>
        <p:txBody>
          <a:bodyPr wrap="square" rtlCol="0">
            <a:spAutoFit/>
          </a:bodyPr>
          <a:lstStyle/>
          <a:p>
            <a:r>
              <a:rPr lang="en-US" dirty="0"/>
              <a:t>Above: Regression statistics for invertebrate Shannon index versus PCA-selected environmental predictors</a:t>
            </a:r>
          </a:p>
          <a:p>
            <a:endParaRPr lang="en-US" dirty="0"/>
          </a:p>
          <a:p>
            <a:r>
              <a:rPr lang="en-US" dirty="0"/>
              <a:t>Left: Pairs plots for invertebrate diversity and environmental variables</a:t>
            </a:r>
          </a:p>
          <a:p>
            <a:endParaRPr lang="en-US" dirty="0"/>
          </a:p>
          <a:p>
            <a:endParaRPr lang="en-US" dirty="0"/>
          </a:p>
          <a:p>
            <a:r>
              <a:rPr lang="en-US" dirty="0"/>
              <a:t>No significant correlations with invertebrate diversity</a:t>
            </a:r>
          </a:p>
        </p:txBody>
      </p:sp>
      <p:sp>
        <p:nvSpPr>
          <p:cNvPr id="12" name="Rectangle 11">
            <a:extLst>
              <a:ext uri="{FF2B5EF4-FFF2-40B4-BE49-F238E27FC236}">
                <a16:creationId xmlns:a16="http://schemas.microsoft.com/office/drawing/2014/main" id="{A0725FAB-06E8-43B1-A94B-7FF63BD6E98B}"/>
              </a:ext>
            </a:extLst>
          </p:cNvPr>
          <p:cNvSpPr/>
          <p:nvPr/>
        </p:nvSpPr>
        <p:spPr>
          <a:xfrm>
            <a:off x="431321" y="179456"/>
            <a:ext cx="6019813" cy="104549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descr="Beetle outline">
            <a:extLst>
              <a:ext uri="{FF2B5EF4-FFF2-40B4-BE49-F238E27FC236}">
                <a16:creationId xmlns:a16="http://schemas.microsoft.com/office/drawing/2014/main" id="{B2ACE981-1E0B-4C6F-B249-9283DD196C9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071324" y="104275"/>
            <a:ext cx="1120676" cy="1120676"/>
          </a:xfrm>
          <a:prstGeom prst="rect">
            <a:avLst/>
          </a:prstGeom>
        </p:spPr>
      </p:pic>
    </p:spTree>
    <p:extLst>
      <p:ext uri="{BB962C8B-B14F-4D97-AF65-F5344CB8AC3E}">
        <p14:creationId xmlns:p14="http://schemas.microsoft.com/office/powerpoint/2010/main" val="40396618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86D64ACF-A745-4191-B303-6789CD6A1A2A}"/>
              </a:ext>
            </a:extLst>
          </p:cNvPr>
          <p:cNvGraphicFramePr>
            <a:graphicFrameLocks noGrp="1"/>
          </p:cNvGraphicFramePr>
          <p:nvPr>
            <p:extLst>
              <p:ext uri="{D42A27DB-BD31-4B8C-83A1-F6EECF244321}">
                <p14:modId xmlns:p14="http://schemas.microsoft.com/office/powerpoint/2010/main" val="3710777780"/>
              </p:ext>
            </p:extLst>
          </p:nvPr>
        </p:nvGraphicFramePr>
        <p:xfrm>
          <a:off x="117988" y="115529"/>
          <a:ext cx="6426199" cy="1905000"/>
        </p:xfrm>
        <a:graphic>
          <a:graphicData uri="http://schemas.openxmlformats.org/drawingml/2006/table">
            <a:tbl>
              <a:tblPr>
                <a:tableStyleId>{5C22544A-7EE6-4342-B048-85BDC9FD1C3A}</a:tableStyleId>
              </a:tblPr>
              <a:tblGrid>
                <a:gridCol w="409575">
                  <a:extLst>
                    <a:ext uri="{9D8B030D-6E8A-4147-A177-3AD203B41FA5}">
                      <a16:colId xmlns:a16="http://schemas.microsoft.com/office/drawing/2014/main" val="2533693642"/>
                    </a:ext>
                  </a:extLst>
                </a:gridCol>
                <a:gridCol w="371475">
                  <a:extLst>
                    <a:ext uri="{9D8B030D-6E8A-4147-A177-3AD203B41FA5}">
                      <a16:colId xmlns:a16="http://schemas.microsoft.com/office/drawing/2014/main" val="3978117392"/>
                    </a:ext>
                  </a:extLst>
                </a:gridCol>
                <a:gridCol w="557212">
                  <a:extLst>
                    <a:ext uri="{9D8B030D-6E8A-4147-A177-3AD203B41FA5}">
                      <a16:colId xmlns:a16="http://schemas.microsoft.com/office/drawing/2014/main" val="3197338835"/>
                    </a:ext>
                  </a:extLst>
                </a:gridCol>
                <a:gridCol w="506413">
                  <a:extLst>
                    <a:ext uri="{9D8B030D-6E8A-4147-A177-3AD203B41FA5}">
                      <a16:colId xmlns:a16="http://schemas.microsoft.com/office/drawing/2014/main" val="3721094533"/>
                    </a:ext>
                  </a:extLst>
                </a:gridCol>
                <a:gridCol w="442912">
                  <a:extLst>
                    <a:ext uri="{9D8B030D-6E8A-4147-A177-3AD203B41FA5}">
                      <a16:colId xmlns:a16="http://schemas.microsoft.com/office/drawing/2014/main" val="3958837508"/>
                    </a:ext>
                  </a:extLst>
                </a:gridCol>
                <a:gridCol w="557212">
                  <a:extLst>
                    <a:ext uri="{9D8B030D-6E8A-4147-A177-3AD203B41FA5}">
                      <a16:colId xmlns:a16="http://schemas.microsoft.com/office/drawing/2014/main" val="838194535"/>
                    </a:ext>
                  </a:extLst>
                </a:gridCol>
                <a:gridCol w="557212">
                  <a:extLst>
                    <a:ext uri="{9D8B030D-6E8A-4147-A177-3AD203B41FA5}">
                      <a16:colId xmlns:a16="http://schemas.microsoft.com/office/drawing/2014/main" val="4085365254"/>
                    </a:ext>
                  </a:extLst>
                </a:gridCol>
                <a:gridCol w="442912">
                  <a:extLst>
                    <a:ext uri="{9D8B030D-6E8A-4147-A177-3AD203B41FA5}">
                      <a16:colId xmlns:a16="http://schemas.microsoft.com/office/drawing/2014/main" val="1468571473"/>
                    </a:ext>
                  </a:extLst>
                </a:gridCol>
                <a:gridCol w="557212">
                  <a:extLst>
                    <a:ext uri="{9D8B030D-6E8A-4147-A177-3AD203B41FA5}">
                      <a16:colId xmlns:a16="http://schemas.microsoft.com/office/drawing/2014/main" val="3116160330"/>
                    </a:ext>
                  </a:extLst>
                </a:gridCol>
                <a:gridCol w="166688">
                  <a:extLst>
                    <a:ext uri="{9D8B030D-6E8A-4147-A177-3AD203B41FA5}">
                      <a16:colId xmlns:a16="http://schemas.microsoft.com/office/drawing/2014/main" val="3550779754"/>
                    </a:ext>
                  </a:extLst>
                </a:gridCol>
                <a:gridCol w="609600">
                  <a:extLst>
                    <a:ext uri="{9D8B030D-6E8A-4147-A177-3AD203B41FA5}">
                      <a16:colId xmlns:a16="http://schemas.microsoft.com/office/drawing/2014/main" val="654573845"/>
                    </a:ext>
                  </a:extLst>
                </a:gridCol>
                <a:gridCol w="300038">
                  <a:extLst>
                    <a:ext uri="{9D8B030D-6E8A-4147-A177-3AD203B41FA5}">
                      <a16:colId xmlns:a16="http://schemas.microsoft.com/office/drawing/2014/main" val="3391827591"/>
                    </a:ext>
                  </a:extLst>
                </a:gridCol>
                <a:gridCol w="338138">
                  <a:extLst>
                    <a:ext uri="{9D8B030D-6E8A-4147-A177-3AD203B41FA5}">
                      <a16:colId xmlns:a16="http://schemas.microsoft.com/office/drawing/2014/main" val="194113054"/>
                    </a:ext>
                  </a:extLst>
                </a:gridCol>
                <a:gridCol w="609600">
                  <a:extLst>
                    <a:ext uri="{9D8B030D-6E8A-4147-A177-3AD203B41FA5}">
                      <a16:colId xmlns:a16="http://schemas.microsoft.com/office/drawing/2014/main" val="2316184390"/>
                    </a:ext>
                  </a:extLst>
                </a:gridCol>
              </a:tblGrid>
              <a:tr h="190500">
                <a:tc>
                  <a:txBody>
                    <a:bodyPr/>
                    <a:lstStyle/>
                    <a:p>
                      <a:pPr algn="l" fontAlgn="b"/>
                      <a:r>
                        <a:rPr lang="en-US" sz="1100" u="none" strike="noStrike">
                          <a:effectLst/>
                        </a:rPr>
                        <a:t>model</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(Int)</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AP</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bnk.hgh</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Bas.frs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cnp</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NH4.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Rip.frs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Sol.Org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df</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logLik</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AICc</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delta</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weight</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00592693"/>
                  </a:ext>
                </a:extLst>
              </a:tr>
              <a:tr h="190500">
                <a:tc>
                  <a:txBody>
                    <a:bodyPr/>
                    <a:lstStyle/>
                    <a:p>
                      <a:pPr algn="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2.727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-5.886</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17.5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0.397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68836461"/>
                  </a:ext>
                </a:extLst>
              </a:tr>
              <a:tr h="190500">
                <a:tc>
                  <a:txBody>
                    <a:bodyPr/>
                    <a:lstStyle/>
                    <a:p>
                      <a:pPr algn="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2.727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0.1767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-5.086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20.2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2.69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0.104</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94583338"/>
                  </a:ext>
                </a:extLst>
              </a:tr>
              <a:tr h="190500">
                <a:tc>
                  <a:txBody>
                    <a:bodyPr/>
                    <a:lstStyle/>
                    <a:p>
                      <a:pPr algn="r" fontAlgn="b"/>
                      <a:r>
                        <a:rPr lang="en-US" sz="1100" u="none" strike="noStrike">
                          <a:effectLst/>
                        </a:rPr>
                        <a:t>33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2.727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0.1661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-5.186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20.4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2.89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0.094</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71313641"/>
                  </a:ext>
                </a:extLst>
              </a:tr>
              <a:tr h="190500">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2.727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-0.1629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-5.215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20.4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2.94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0.091</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01712707"/>
                  </a:ext>
                </a:extLst>
              </a:tr>
              <a:tr h="190500">
                <a:tc>
                  <a:txBody>
                    <a:bodyPr/>
                    <a:lstStyle/>
                    <a:p>
                      <a:pPr algn="r" fontAlgn="b"/>
                      <a:r>
                        <a:rPr lang="en-US" sz="1100" u="none" strike="noStrike">
                          <a:effectLst/>
                        </a:rPr>
                        <a:t>65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2.727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-0.09855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-5.651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21.3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3.81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0.059</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08524449"/>
                  </a:ext>
                </a:extLst>
              </a:tr>
              <a:tr h="190500">
                <a:tc>
                  <a:txBody>
                    <a:bodyPr/>
                    <a:lstStyle/>
                    <a:p>
                      <a:pPr algn="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2.727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-0.06054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-5.799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21.6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4.11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0.051</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022401481"/>
                  </a:ext>
                </a:extLst>
              </a:tr>
              <a:tr h="190500">
                <a:tc>
                  <a:txBody>
                    <a:bodyPr/>
                    <a:lstStyle/>
                    <a:p>
                      <a:pPr algn="r" fontAlgn="b"/>
                      <a:r>
                        <a:rPr lang="en-US" sz="1100" u="none" strike="noStrike">
                          <a:effectLst/>
                        </a:rPr>
                        <a:t>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2.727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-0.00717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-5.885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21.8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4.28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0.047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69681922"/>
                  </a:ext>
                </a:extLst>
              </a:tr>
              <a:tr h="190500">
                <a:tc>
                  <a:txBody>
                    <a:bodyPr/>
                    <a:lstStyle/>
                    <a:p>
                      <a:pPr algn="r" fontAlgn="b"/>
                      <a:r>
                        <a:rPr lang="en-US" sz="1100" u="none" strike="noStrike">
                          <a:effectLst/>
                        </a:rPr>
                        <a:t>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2.727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-0.00418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-5.886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21.8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4.28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0.047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44253660"/>
                  </a:ext>
                </a:extLst>
              </a:tr>
              <a:tr h="190500">
                <a:tc>
                  <a:txBody>
                    <a:bodyPr/>
                    <a:lstStyle/>
                    <a:p>
                      <a:pPr algn="r" fontAlgn="b"/>
                      <a:r>
                        <a:rPr lang="en-US" sz="1100" u="none" strike="noStrike">
                          <a:effectLst/>
                        </a:rPr>
                        <a:t>67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2.727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-0.2427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-0.1969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-4.25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24.5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7.01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0.012</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85169562"/>
                  </a:ext>
                </a:extLst>
              </a:tr>
            </a:tbl>
          </a:graphicData>
        </a:graphic>
      </p:graphicFrame>
      <p:sp>
        <p:nvSpPr>
          <p:cNvPr id="3" name="TextBox 2">
            <a:extLst>
              <a:ext uri="{FF2B5EF4-FFF2-40B4-BE49-F238E27FC236}">
                <a16:creationId xmlns:a16="http://schemas.microsoft.com/office/drawing/2014/main" id="{0B75DF55-082D-4CA8-898E-CADE31F01EA2}"/>
              </a:ext>
            </a:extLst>
          </p:cNvPr>
          <p:cNvSpPr txBox="1"/>
          <p:nvPr/>
        </p:nvSpPr>
        <p:spPr>
          <a:xfrm>
            <a:off x="117988" y="2001654"/>
            <a:ext cx="6426199" cy="646331"/>
          </a:xfrm>
          <a:prstGeom prst="rect">
            <a:avLst/>
          </a:prstGeom>
          <a:noFill/>
        </p:spPr>
        <p:txBody>
          <a:bodyPr wrap="square" rtlCol="0">
            <a:spAutoFit/>
          </a:bodyPr>
          <a:lstStyle/>
          <a:p>
            <a:r>
              <a:rPr lang="en-US" dirty="0"/>
              <a:t>Top ten </a:t>
            </a:r>
            <a:r>
              <a:rPr lang="en-US" dirty="0" err="1"/>
              <a:t>AICc</a:t>
            </a:r>
            <a:r>
              <a:rPr lang="en-US" dirty="0"/>
              <a:t> ranked multivariate regressions for invertebrate Shannon index using 7 PCA-selected variables</a:t>
            </a:r>
          </a:p>
        </p:txBody>
      </p:sp>
      <p:graphicFrame>
        <p:nvGraphicFramePr>
          <p:cNvPr id="4" name="Table 3">
            <a:extLst>
              <a:ext uri="{FF2B5EF4-FFF2-40B4-BE49-F238E27FC236}">
                <a16:creationId xmlns:a16="http://schemas.microsoft.com/office/drawing/2014/main" id="{726B7AF8-0A20-4FA4-A07A-A135826941F0}"/>
              </a:ext>
            </a:extLst>
          </p:cNvPr>
          <p:cNvGraphicFramePr>
            <a:graphicFrameLocks noGrp="1"/>
          </p:cNvGraphicFramePr>
          <p:nvPr>
            <p:extLst>
              <p:ext uri="{D42A27DB-BD31-4B8C-83A1-F6EECF244321}">
                <p14:modId xmlns:p14="http://schemas.microsoft.com/office/powerpoint/2010/main" val="1454491175"/>
              </p:ext>
            </p:extLst>
          </p:nvPr>
        </p:nvGraphicFramePr>
        <p:xfrm>
          <a:off x="117988" y="3050819"/>
          <a:ext cx="7626001" cy="750570"/>
        </p:xfrm>
        <a:graphic>
          <a:graphicData uri="http://schemas.openxmlformats.org/drawingml/2006/table">
            <a:tbl>
              <a:tblPr>
                <a:tableStyleId>{5C22544A-7EE6-4342-B048-85BDC9FD1C3A}</a:tableStyleId>
              </a:tblPr>
              <a:tblGrid>
                <a:gridCol w="1157288">
                  <a:extLst>
                    <a:ext uri="{9D8B030D-6E8A-4147-A177-3AD203B41FA5}">
                      <a16:colId xmlns:a16="http://schemas.microsoft.com/office/drawing/2014/main" val="177295325"/>
                    </a:ext>
                  </a:extLst>
                </a:gridCol>
                <a:gridCol w="1039495">
                  <a:extLst>
                    <a:ext uri="{9D8B030D-6E8A-4147-A177-3AD203B41FA5}">
                      <a16:colId xmlns:a16="http://schemas.microsoft.com/office/drawing/2014/main" val="2417474617"/>
                    </a:ext>
                  </a:extLst>
                </a:gridCol>
                <a:gridCol w="796925">
                  <a:extLst>
                    <a:ext uri="{9D8B030D-6E8A-4147-A177-3AD203B41FA5}">
                      <a16:colId xmlns:a16="http://schemas.microsoft.com/office/drawing/2014/main" val="3764473804"/>
                    </a:ext>
                  </a:extLst>
                </a:gridCol>
                <a:gridCol w="706247">
                  <a:extLst>
                    <a:ext uri="{9D8B030D-6E8A-4147-A177-3AD203B41FA5}">
                      <a16:colId xmlns:a16="http://schemas.microsoft.com/office/drawing/2014/main" val="2116720654"/>
                    </a:ext>
                  </a:extLst>
                </a:gridCol>
                <a:gridCol w="885825">
                  <a:extLst>
                    <a:ext uri="{9D8B030D-6E8A-4147-A177-3AD203B41FA5}">
                      <a16:colId xmlns:a16="http://schemas.microsoft.com/office/drawing/2014/main" val="3969863504"/>
                    </a:ext>
                  </a:extLst>
                </a:gridCol>
                <a:gridCol w="1051242">
                  <a:extLst>
                    <a:ext uri="{9D8B030D-6E8A-4147-A177-3AD203B41FA5}">
                      <a16:colId xmlns:a16="http://schemas.microsoft.com/office/drawing/2014/main" val="2702548582"/>
                    </a:ext>
                  </a:extLst>
                </a:gridCol>
                <a:gridCol w="662993">
                  <a:extLst>
                    <a:ext uri="{9D8B030D-6E8A-4147-A177-3AD203B41FA5}">
                      <a16:colId xmlns:a16="http://schemas.microsoft.com/office/drawing/2014/main" val="4060381524"/>
                    </a:ext>
                  </a:extLst>
                </a:gridCol>
                <a:gridCol w="662993">
                  <a:extLst>
                    <a:ext uri="{9D8B030D-6E8A-4147-A177-3AD203B41FA5}">
                      <a16:colId xmlns:a16="http://schemas.microsoft.com/office/drawing/2014/main" val="4170703044"/>
                    </a:ext>
                  </a:extLst>
                </a:gridCol>
                <a:gridCol w="662993">
                  <a:extLst>
                    <a:ext uri="{9D8B030D-6E8A-4147-A177-3AD203B41FA5}">
                      <a16:colId xmlns:a16="http://schemas.microsoft.com/office/drawing/2014/main" val="1631026786"/>
                    </a:ext>
                  </a:extLst>
                </a:gridCol>
              </a:tblGrid>
              <a:tr h="190500">
                <a:tc>
                  <a:txBody>
                    <a:bodyPr/>
                    <a:lstStyle/>
                    <a:p>
                      <a:pPr algn="ctr" fontAlgn="b"/>
                      <a:r>
                        <a:rPr lang="en-US" sz="1600" u="none" strike="noStrike">
                          <a:effectLst/>
                        </a:rPr>
                        <a:t>model_name</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dirty="0">
                          <a:effectLst/>
                        </a:rPr>
                        <a:t>var1</a:t>
                      </a:r>
                      <a:endParaRPr lang="en-US" sz="16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estimate</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var2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estimate2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adjusted_r2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f.stat</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df</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p.value</a:t>
                      </a:r>
                      <a:endParaRPr lang="en-US" sz="16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46457568"/>
                  </a:ext>
                </a:extLst>
              </a:tr>
              <a:tr h="190500">
                <a:tc>
                  <a:txBody>
                    <a:bodyPr/>
                    <a:lstStyle/>
                    <a:p>
                      <a:pPr algn="l" fontAlgn="b"/>
                      <a:r>
                        <a:rPr lang="en-US" sz="1600" u="none" strike="noStrike" dirty="0">
                          <a:effectLst/>
                        </a:rPr>
                        <a:t>im67</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bank.height</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-0.24268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Soil.Org</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-0.19688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0.073198</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1.355403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3 </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0.318016</a:t>
                      </a:r>
                      <a:endParaRPr lang="en-US" sz="16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0846321"/>
                  </a:ext>
                </a:extLst>
              </a:tr>
            </a:tbl>
          </a:graphicData>
        </a:graphic>
      </p:graphicFrame>
      <p:sp>
        <p:nvSpPr>
          <p:cNvPr id="5" name="TextBox 4">
            <a:extLst>
              <a:ext uri="{FF2B5EF4-FFF2-40B4-BE49-F238E27FC236}">
                <a16:creationId xmlns:a16="http://schemas.microsoft.com/office/drawing/2014/main" id="{CF6C6606-EFF6-4A1F-800C-E1C1273E3123}"/>
              </a:ext>
            </a:extLst>
          </p:cNvPr>
          <p:cNvSpPr txBox="1"/>
          <p:nvPr/>
        </p:nvSpPr>
        <p:spPr>
          <a:xfrm>
            <a:off x="-14748" y="3867974"/>
            <a:ext cx="7626001" cy="369332"/>
          </a:xfrm>
          <a:prstGeom prst="rect">
            <a:avLst/>
          </a:prstGeom>
          <a:noFill/>
        </p:spPr>
        <p:txBody>
          <a:bodyPr wrap="square" rtlCol="0">
            <a:spAutoFit/>
          </a:bodyPr>
          <a:lstStyle/>
          <a:p>
            <a:r>
              <a:rPr lang="en-US" dirty="0"/>
              <a:t>10</a:t>
            </a:r>
            <a:r>
              <a:rPr lang="en-US" baseline="30000" dirty="0"/>
              <a:t>th</a:t>
            </a:r>
            <a:r>
              <a:rPr lang="en-US" dirty="0"/>
              <a:t> </a:t>
            </a:r>
            <a:r>
              <a:rPr lang="en-US" dirty="0" err="1"/>
              <a:t>AICc</a:t>
            </a:r>
            <a:r>
              <a:rPr lang="en-US" dirty="0"/>
              <a:t>-ranked multivariate regression predicting invertebrate Shannon index </a:t>
            </a:r>
          </a:p>
        </p:txBody>
      </p:sp>
      <p:pic>
        <p:nvPicPr>
          <p:cNvPr id="6" name="Graphic 5" descr="Beetle outline">
            <a:extLst>
              <a:ext uri="{FF2B5EF4-FFF2-40B4-BE49-F238E27FC236}">
                <a16:creationId xmlns:a16="http://schemas.microsoft.com/office/drawing/2014/main" id="{C91323E5-C12C-44CA-B83C-5F4CB4A7AE6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943303" y="115528"/>
            <a:ext cx="1130709" cy="1130709"/>
          </a:xfrm>
          <a:prstGeom prst="rect">
            <a:avLst/>
          </a:prstGeom>
        </p:spPr>
      </p:pic>
      <p:sp>
        <p:nvSpPr>
          <p:cNvPr id="9" name="TextBox 8">
            <a:extLst>
              <a:ext uri="{FF2B5EF4-FFF2-40B4-BE49-F238E27FC236}">
                <a16:creationId xmlns:a16="http://schemas.microsoft.com/office/drawing/2014/main" id="{74D4AAF0-1C5B-45C1-9E77-58735B660E06}"/>
              </a:ext>
            </a:extLst>
          </p:cNvPr>
          <p:cNvSpPr txBox="1"/>
          <p:nvPr/>
        </p:nvSpPr>
        <p:spPr>
          <a:xfrm>
            <a:off x="-14748" y="4549676"/>
            <a:ext cx="12192000" cy="2308324"/>
          </a:xfrm>
          <a:prstGeom prst="rect">
            <a:avLst/>
          </a:prstGeom>
          <a:noFill/>
        </p:spPr>
        <p:txBody>
          <a:bodyPr wrap="square">
            <a:spAutoFit/>
          </a:bodyPr>
          <a:lstStyle/>
          <a:p>
            <a:r>
              <a:rPr lang="en-US" dirty="0"/>
              <a:t># 9/10 top </a:t>
            </a:r>
            <a:r>
              <a:rPr lang="en-US" dirty="0" err="1"/>
              <a:t>AICc</a:t>
            </a:r>
            <a:r>
              <a:rPr lang="en-US" dirty="0"/>
              <a:t> models contained one or fewer environmental predictors. Previous univariate regressions indicate no statistically significant correlations</a:t>
            </a:r>
          </a:p>
          <a:p>
            <a:endParaRPr lang="en-US" dirty="0"/>
          </a:p>
          <a:p>
            <a:r>
              <a:rPr lang="en-US" dirty="0"/>
              <a:t># Invertebrate model 67 indicates bank height and soil organic content as negative predictors of invertebrate </a:t>
            </a:r>
            <a:r>
              <a:rPr lang="en-US" dirty="0" err="1"/>
              <a:t>shannon</a:t>
            </a:r>
            <a:r>
              <a:rPr lang="en-US" dirty="0"/>
              <a:t> index. However, the p value for the model is 0.318 and the correlation coefficient is 0.073. So this </a:t>
            </a:r>
            <a:r>
              <a:rPr lang="en-US" dirty="0" err="1"/>
              <a:t>multivarite</a:t>
            </a:r>
            <a:r>
              <a:rPr lang="en-US" dirty="0"/>
              <a:t> regression is neither accurate nor statistically significant.</a:t>
            </a:r>
          </a:p>
          <a:p>
            <a:endParaRPr lang="en-US" dirty="0"/>
          </a:p>
          <a:p>
            <a:r>
              <a:rPr lang="en-US" dirty="0"/>
              <a:t># Regression analysis fails to provide useful environmental predictors for stream macroinvertebrate diversity in this survey.</a:t>
            </a:r>
          </a:p>
        </p:txBody>
      </p:sp>
    </p:spTree>
    <p:extLst>
      <p:ext uri="{BB962C8B-B14F-4D97-AF65-F5344CB8AC3E}">
        <p14:creationId xmlns:p14="http://schemas.microsoft.com/office/powerpoint/2010/main" val="4045415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3A88B8-14D7-4459-B6BC-71DC0DEE281D}"/>
              </a:ext>
            </a:extLst>
          </p:cNvPr>
          <p:cNvPicPr>
            <a:picLocks noChangeAspect="1"/>
          </p:cNvPicPr>
          <p:nvPr/>
        </p:nvPicPr>
        <p:blipFill>
          <a:blip r:embed="rId2"/>
          <a:stretch>
            <a:fillRect/>
          </a:stretch>
        </p:blipFill>
        <p:spPr>
          <a:xfrm>
            <a:off x="3576422" y="0"/>
            <a:ext cx="8615578" cy="6858000"/>
          </a:xfrm>
          <a:prstGeom prst="rect">
            <a:avLst/>
          </a:prstGeom>
        </p:spPr>
      </p:pic>
      <p:sp>
        <p:nvSpPr>
          <p:cNvPr id="13" name="TextBox 12">
            <a:extLst>
              <a:ext uri="{FF2B5EF4-FFF2-40B4-BE49-F238E27FC236}">
                <a16:creationId xmlns:a16="http://schemas.microsoft.com/office/drawing/2014/main" id="{84ADFB6F-2FC6-44D6-9F0E-65A7383E40ED}"/>
              </a:ext>
            </a:extLst>
          </p:cNvPr>
          <p:cNvSpPr txBox="1"/>
          <p:nvPr/>
        </p:nvSpPr>
        <p:spPr>
          <a:xfrm>
            <a:off x="0" y="0"/>
            <a:ext cx="3259394" cy="1200329"/>
          </a:xfrm>
          <a:prstGeom prst="rect">
            <a:avLst/>
          </a:prstGeom>
          <a:noFill/>
        </p:spPr>
        <p:txBody>
          <a:bodyPr wrap="square">
            <a:spAutoFit/>
          </a:bodyPr>
          <a:lstStyle/>
          <a:p>
            <a:r>
              <a:rPr lang="en-US" i="1" dirty="0"/>
              <a:t>2. Use linear regressions to identify significant correlations with fish and invertebrate community diversity.</a:t>
            </a:r>
          </a:p>
        </p:txBody>
      </p:sp>
      <p:sp>
        <p:nvSpPr>
          <p:cNvPr id="15" name="TextBox 14">
            <a:extLst>
              <a:ext uri="{FF2B5EF4-FFF2-40B4-BE49-F238E27FC236}">
                <a16:creationId xmlns:a16="http://schemas.microsoft.com/office/drawing/2014/main" id="{EC5BDBF7-B004-468B-9DA0-B2A4EB41E5C3}"/>
              </a:ext>
            </a:extLst>
          </p:cNvPr>
          <p:cNvSpPr txBox="1"/>
          <p:nvPr/>
        </p:nvSpPr>
        <p:spPr>
          <a:xfrm>
            <a:off x="0" y="1865469"/>
            <a:ext cx="3259394" cy="2308324"/>
          </a:xfrm>
          <a:prstGeom prst="rect">
            <a:avLst/>
          </a:prstGeom>
          <a:noFill/>
        </p:spPr>
        <p:txBody>
          <a:bodyPr wrap="square">
            <a:spAutoFit/>
          </a:bodyPr>
          <a:lstStyle/>
          <a:p>
            <a:r>
              <a:rPr lang="en-US" dirty="0"/>
              <a:t>Pairs plots for fish and invertebrate Shannon index versus 7 scaled environmental predictors. Scatterplots and linear regressions are plotted in the top. Correlation coefficients are displayed in the bottom plots.</a:t>
            </a:r>
          </a:p>
        </p:txBody>
      </p:sp>
      <p:sp>
        <p:nvSpPr>
          <p:cNvPr id="17" name="TextBox 16">
            <a:extLst>
              <a:ext uri="{FF2B5EF4-FFF2-40B4-BE49-F238E27FC236}">
                <a16:creationId xmlns:a16="http://schemas.microsoft.com/office/drawing/2014/main" id="{5A587BCE-C512-4AF8-8B35-CC48AE604901}"/>
              </a:ext>
            </a:extLst>
          </p:cNvPr>
          <p:cNvSpPr txBox="1"/>
          <p:nvPr/>
        </p:nvSpPr>
        <p:spPr>
          <a:xfrm>
            <a:off x="0" y="4549676"/>
            <a:ext cx="3259394" cy="2308324"/>
          </a:xfrm>
          <a:prstGeom prst="rect">
            <a:avLst/>
          </a:prstGeom>
          <a:noFill/>
        </p:spPr>
        <p:txBody>
          <a:bodyPr wrap="square">
            <a:spAutoFit/>
          </a:bodyPr>
          <a:lstStyle/>
          <a:p>
            <a:r>
              <a:rPr lang="en-US" dirty="0"/>
              <a:t>This is a useful tool to identify strong correlations with our dependent variables (first 2 rows) and to see collinearities between independent variables (bottom 6 rows). AP covaries with conductivity, canopy, and NH4+ concentrations.</a:t>
            </a:r>
          </a:p>
        </p:txBody>
      </p:sp>
      <p:pic>
        <p:nvPicPr>
          <p:cNvPr id="22" name="Graphic 21" descr="Rainy scene outline">
            <a:extLst>
              <a:ext uri="{FF2B5EF4-FFF2-40B4-BE49-F238E27FC236}">
                <a16:creationId xmlns:a16="http://schemas.microsoft.com/office/drawing/2014/main" id="{83AFCBCF-A39D-4305-B8F4-A4C0C137E0B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69157" y="2006586"/>
            <a:ext cx="639945" cy="639945"/>
          </a:xfrm>
          <a:prstGeom prst="rect">
            <a:avLst/>
          </a:prstGeom>
        </p:spPr>
      </p:pic>
      <p:pic>
        <p:nvPicPr>
          <p:cNvPr id="23" name="Graphic 22" descr="Rainy scene outline">
            <a:extLst>
              <a:ext uri="{FF2B5EF4-FFF2-40B4-BE49-F238E27FC236}">
                <a16:creationId xmlns:a16="http://schemas.microsoft.com/office/drawing/2014/main" id="{5D2B6BE9-1F98-4275-968B-8D9AF511368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53983" y="2726607"/>
            <a:ext cx="639945" cy="639945"/>
          </a:xfrm>
          <a:prstGeom prst="rect">
            <a:avLst/>
          </a:prstGeom>
        </p:spPr>
      </p:pic>
      <p:pic>
        <p:nvPicPr>
          <p:cNvPr id="24" name="Graphic 23" descr="Rainy scene outline">
            <a:extLst>
              <a:ext uri="{FF2B5EF4-FFF2-40B4-BE49-F238E27FC236}">
                <a16:creationId xmlns:a16="http://schemas.microsoft.com/office/drawing/2014/main" id="{D31DC577-A864-4419-BEBF-596A7498952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58066" y="3461076"/>
            <a:ext cx="639945" cy="639945"/>
          </a:xfrm>
          <a:prstGeom prst="rect">
            <a:avLst/>
          </a:prstGeom>
        </p:spPr>
      </p:pic>
      <p:pic>
        <p:nvPicPr>
          <p:cNvPr id="25" name="Graphic 24" descr="Rainy scene outline">
            <a:extLst>
              <a:ext uri="{FF2B5EF4-FFF2-40B4-BE49-F238E27FC236}">
                <a16:creationId xmlns:a16="http://schemas.microsoft.com/office/drawing/2014/main" id="{4B379A53-4F73-4DCA-818F-91A2EAD32D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69157" y="4224786"/>
            <a:ext cx="639945" cy="639945"/>
          </a:xfrm>
          <a:prstGeom prst="rect">
            <a:avLst/>
          </a:prstGeom>
        </p:spPr>
      </p:pic>
      <p:pic>
        <p:nvPicPr>
          <p:cNvPr id="26" name="Graphic 25" descr="Rainy scene outline">
            <a:extLst>
              <a:ext uri="{FF2B5EF4-FFF2-40B4-BE49-F238E27FC236}">
                <a16:creationId xmlns:a16="http://schemas.microsoft.com/office/drawing/2014/main" id="{A1AE72B0-1444-4AEC-9947-10E55356AB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53984" y="5053779"/>
            <a:ext cx="639945" cy="639945"/>
          </a:xfrm>
          <a:prstGeom prst="rect">
            <a:avLst/>
          </a:prstGeom>
        </p:spPr>
      </p:pic>
      <p:pic>
        <p:nvPicPr>
          <p:cNvPr id="27" name="Graphic 26" descr="Rainy scene outline">
            <a:extLst>
              <a:ext uri="{FF2B5EF4-FFF2-40B4-BE49-F238E27FC236}">
                <a16:creationId xmlns:a16="http://schemas.microsoft.com/office/drawing/2014/main" id="{6DB450A2-3397-4A91-921E-0EA14066252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69157" y="5769400"/>
            <a:ext cx="639945" cy="639945"/>
          </a:xfrm>
          <a:prstGeom prst="rect">
            <a:avLst/>
          </a:prstGeom>
        </p:spPr>
      </p:pic>
      <p:pic>
        <p:nvPicPr>
          <p:cNvPr id="1026" name="Picture 2" descr="See the source image">
            <a:extLst>
              <a:ext uri="{FF2B5EF4-FFF2-40B4-BE49-F238E27FC236}">
                <a16:creationId xmlns:a16="http://schemas.microsoft.com/office/drawing/2014/main" id="{641E6292-94D7-452B-8118-2B2DEACA1872}"/>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9885" b="89951" l="9500" r="91750">
                        <a14:foregroundMark x1="91750" y1="41186" x2="91250" y2="50577"/>
                        <a14:foregroundMark x1="9500" y1="56013" x2="9500" y2="56013"/>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3169157" y="548070"/>
            <a:ext cx="775589" cy="588479"/>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923C24E3-B1BB-432C-A49B-465FDE35E91F}"/>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3119273" y="1249960"/>
            <a:ext cx="709364" cy="709364"/>
          </a:xfrm>
          <a:prstGeom prst="rect">
            <a:avLst/>
          </a:prstGeom>
        </p:spPr>
      </p:pic>
      <p:sp>
        <p:nvSpPr>
          <p:cNvPr id="2" name="Rectangle 1">
            <a:extLst>
              <a:ext uri="{FF2B5EF4-FFF2-40B4-BE49-F238E27FC236}">
                <a16:creationId xmlns:a16="http://schemas.microsoft.com/office/drawing/2014/main" id="{301C5EBE-A2A6-4A9E-ACDC-E40B60F728B9}"/>
              </a:ext>
            </a:extLst>
          </p:cNvPr>
          <p:cNvSpPr/>
          <p:nvPr/>
        </p:nvSpPr>
        <p:spPr>
          <a:xfrm>
            <a:off x="4091923" y="543472"/>
            <a:ext cx="782496" cy="1423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10857CD-B3F3-490D-90EA-A9DDBBDA6A36}"/>
              </a:ext>
            </a:extLst>
          </p:cNvPr>
          <p:cNvSpPr/>
          <p:nvPr/>
        </p:nvSpPr>
        <p:spPr>
          <a:xfrm>
            <a:off x="5044423" y="1288804"/>
            <a:ext cx="844408" cy="1328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367ABFA1-91BF-46DE-9858-EBB94E19F860}"/>
              </a:ext>
            </a:extLst>
          </p:cNvPr>
          <p:cNvSpPr txBox="1"/>
          <p:nvPr/>
        </p:nvSpPr>
        <p:spPr>
          <a:xfrm>
            <a:off x="4070301" y="461664"/>
            <a:ext cx="858887" cy="276999"/>
          </a:xfrm>
          <a:prstGeom prst="rect">
            <a:avLst/>
          </a:prstGeom>
          <a:noFill/>
        </p:spPr>
        <p:txBody>
          <a:bodyPr wrap="square" rtlCol="0">
            <a:spAutoFit/>
          </a:bodyPr>
          <a:lstStyle/>
          <a:p>
            <a:pPr algn="ctr"/>
            <a:r>
              <a:rPr lang="en-US" sz="1200" dirty="0"/>
              <a:t>Shannon</a:t>
            </a:r>
            <a:r>
              <a:rPr lang="en-US" sz="1200" baseline="30000" dirty="0"/>
              <a:t>(f)</a:t>
            </a:r>
            <a:endParaRPr lang="en-US" sz="1200" dirty="0"/>
          </a:p>
        </p:txBody>
      </p:sp>
      <p:sp>
        <p:nvSpPr>
          <p:cNvPr id="28" name="TextBox 27">
            <a:extLst>
              <a:ext uri="{FF2B5EF4-FFF2-40B4-BE49-F238E27FC236}">
                <a16:creationId xmlns:a16="http://schemas.microsoft.com/office/drawing/2014/main" id="{780B6D66-734E-4F5E-953F-98E5A3C04850}"/>
              </a:ext>
            </a:extLst>
          </p:cNvPr>
          <p:cNvSpPr txBox="1"/>
          <p:nvPr/>
        </p:nvSpPr>
        <p:spPr>
          <a:xfrm>
            <a:off x="5044423" y="1216705"/>
            <a:ext cx="863457" cy="276999"/>
          </a:xfrm>
          <a:prstGeom prst="rect">
            <a:avLst/>
          </a:prstGeom>
          <a:noFill/>
        </p:spPr>
        <p:txBody>
          <a:bodyPr wrap="square" rtlCol="0">
            <a:spAutoFit/>
          </a:bodyPr>
          <a:lstStyle/>
          <a:p>
            <a:pPr algn="ctr"/>
            <a:r>
              <a:rPr lang="en-US" sz="1200" dirty="0"/>
              <a:t>Shannon</a:t>
            </a:r>
            <a:r>
              <a:rPr lang="en-US" sz="1200" baseline="30000" dirty="0"/>
              <a:t>(</a:t>
            </a:r>
            <a:r>
              <a:rPr lang="en-US" sz="1200" baseline="30000" dirty="0" err="1"/>
              <a:t>i</a:t>
            </a:r>
            <a:r>
              <a:rPr lang="en-US" sz="1200" baseline="30000" dirty="0"/>
              <a:t>)</a:t>
            </a:r>
            <a:endParaRPr lang="en-US" sz="1200" dirty="0"/>
          </a:p>
        </p:txBody>
      </p:sp>
      <p:sp>
        <p:nvSpPr>
          <p:cNvPr id="29" name="Rectangle 28">
            <a:extLst>
              <a:ext uri="{FF2B5EF4-FFF2-40B4-BE49-F238E27FC236}">
                <a16:creationId xmlns:a16="http://schemas.microsoft.com/office/drawing/2014/main" id="{DB540E72-6AC0-4CF6-980C-C431282FD58B}"/>
              </a:ext>
            </a:extLst>
          </p:cNvPr>
          <p:cNvSpPr/>
          <p:nvPr/>
        </p:nvSpPr>
        <p:spPr>
          <a:xfrm>
            <a:off x="6011211" y="2026991"/>
            <a:ext cx="844408" cy="1328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A9D242BD-931D-4D8B-9439-8118BD3A1E05}"/>
              </a:ext>
            </a:extLst>
          </p:cNvPr>
          <p:cNvSpPr txBox="1"/>
          <p:nvPr/>
        </p:nvSpPr>
        <p:spPr>
          <a:xfrm>
            <a:off x="6011211" y="1959324"/>
            <a:ext cx="844408" cy="246221"/>
          </a:xfrm>
          <a:prstGeom prst="rect">
            <a:avLst/>
          </a:prstGeom>
          <a:noFill/>
        </p:spPr>
        <p:txBody>
          <a:bodyPr wrap="square" rtlCol="0">
            <a:spAutoFit/>
          </a:bodyPr>
          <a:lstStyle/>
          <a:p>
            <a:pPr algn="ctr"/>
            <a:r>
              <a:rPr lang="en-US" sz="1000" dirty="0"/>
              <a:t>Precipitation</a:t>
            </a:r>
          </a:p>
        </p:txBody>
      </p:sp>
      <p:sp>
        <p:nvSpPr>
          <p:cNvPr id="31" name="Rectangle 30">
            <a:extLst>
              <a:ext uri="{FF2B5EF4-FFF2-40B4-BE49-F238E27FC236}">
                <a16:creationId xmlns:a16="http://schemas.microsoft.com/office/drawing/2014/main" id="{D7C17BDF-08AD-4CBD-9023-305D3F16BF2F}"/>
              </a:ext>
            </a:extLst>
          </p:cNvPr>
          <p:cNvSpPr/>
          <p:nvPr/>
        </p:nvSpPr>
        <p:spPr>
          <a:xfrm>
            <a:off x="6986157" y="2771306"/>
            <a:ext cx="825739" cy="154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FBDF1F72-6DC4-41A2-99BC-4630DC05FE63}"/>
              </a:ext>
            </a:extLst>
          </p:cNvPr>
          <p:cNvSpPr txBox="1"/>
          <p:nvPr/>
        </p:nvSpPr>
        <p:spPr>
          <a:xfrm>
            <a:off x="6976847" y="2726607"/>
            <a:ext cx="844357" cy="246221"/>
          </a:xfrm>
          <a:prstGeom prst="rect">
            <a:avLst/>
          </a:prstGeom>
          <a:noFill/>
        </p:spPr>
        <p:txBody>
          <a:bodyPr wrap="square" rtlCol="0">
            <a:spAutoFit/>
          </a:bodyPr>
          <a:lstStyle/>
          <a:p>
            <a:r>
              <a:rPr lang="en-US" sz="1000" dirty="0"/>
              <a:t>Conductivity</a:t>
            </a:r>
          </a:p>
        </p:txBody>
      </p:sp>
      <p:sp>
        <p:nvSpPr>
          <p:cNvPr id="33" name="Rectangle 32">
            <a:extLst>
              <a:ext uri="{FF2B5EF4-FFF2-40B4-BE49-F238E27FC236}">
                <a16:creationId xmlns:a16="http://schemas.microsoft.com/office/drawing/2014/main" id="{A55375F5-4E97-4440-BE67-2D6418AB3708}"/>
              </a:ext>
            </a:extLst>
          </p:cNvPr>
          <p:cNvSpPr/>
          <p:nvPr/>
        </p:nvSpPr>
        <p:spPr>
          <a:xfrm>
            <a:off x="7956732" y="3521400"/>
            <a:ext cx="804308" cy="154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165D0D03-1248-47D5-9CF2-7661033EB698}"/>
              </a:ext>
            </a:extLst>
          </p:cNvPr>
          <p:cNvSpPr txBox="1"/>
          <p:nvPr/>
        </p:nvSpPr>
        <p:spPr>
          <a:xfrm>
            <a:off x="7956731" y="3483190"/>
            <a:ext cx="830081" cy="230832"/>
          </a:xfrm>
          <a:prstGeom prst="rect">
            <a:avLst/>
          </a:prstGeom>
          <a:noFill/>
        </p:spPr>
        <p:txBody>
          <a:bodyPr wrap="square" rtlCol="0">
            <a:spAutoFit/>
          </a:bodyPr>
          <a:lstStyle/>
          <a:p>
            <a:pPr algn="ctr"/>
            <a:r>
              <a:rPr lang="en-US" sz="900" dirty="0" err="1"/>
              <a:t>Rosgen</a:t>
            </a:r>
            <a:r>
              <a:rPr lang="en-US" sz="900" dirty="0"/>
              <a:t> Index</a:t>
            </a:r>
          </a:p>
        </p:txBody>
      </p:sp>
      <p:sp>
        <p:nvSpPr>
          <p:cNvPr id="35" name="Rectangle 34">
            <a:extLst>
              <a:ext uri="{FF2B5EF4-FFF2-40B4-BE49-F238E27FC236}">
                <a16:creationId xmlns:a16="http://schemas.microsoft.com/office/drawing/2014/main" id="{77A69523-CD61-44EC-9909-BF40DF876301}"/>
              </a:ext>
            </a:extLst>
          </p:cNvPr>
          <p:cNvSpPr/>
          <p:nvPr/>
        </p:nvSpPr>
        <p:spPr>
          <a:xfrm>
            <a:off x="8935005" y="4260759"/>
            <a:ext cx="825739" cy="154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8B11FC41-BF6E-45A4-B499-66C7FE53AA28}"/>
              </a:ext>
            </a:extLst>
          </p:cNvPr>
          <p:cNvSpPr txBox="1"/>
          <p:nvPr/>
        </p:nvSpPr>
        <p:spPr>
          <a:xfrm>
            <a:off x="8901596" y="4264694"/>
            <a:ext cx="859148" cy="246221"/>
          </a:xfrm>
          <a:prstGeom prst="rect">
            <a:avLst/>
          </a:prstGeom>
          <a:noFill/>
        </p:spPr>
        <p:txBody>
          <a:bodyPr wrap="square" rtlCol="0">
            <a:spAutoFit/>
          </a:bodyPr>
          <a:lstStyle/>
          <a:p>
            <a:pPr algn="ctr"/>
            <a:r>
              <a:rPr lang="en-US" sz="1000" dirty="0"/>
              <a:t>Canopy</a:t>
            </a:r>
          </a:p>
        </p:txBody>
      </p:sp>
      <p:sp>
        <p:nvSpPr>
          <p:cNvPr id="37" name="Rectangle 36">
            <a:extLst>
              <a:ext uri="{FF2B5EF4-FFF2-40B4-BE49-F238E27FC236}">
                <a16:creationId xmlns:a16="http://schemas.microsoft.com/office/drawing/2014/main" id="{6CD75A34-F72A-406D-8AB8-48CC6A3C4C31}"/>
              </a:ext>
            </a:extLst>
          </p:cNvPr>
          <p:cNvSpPr/>
          <p:nvPr/>
        </p:nvSpPr>
        <p:spPr>
          <a:xfrm>
            <a:off x="9879159" y="5017462"/>
            <a:ext cx="825739" cy="154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E623921B-1458-48CB-A5B8-9EB818034BEF}"/>
              </a:ext>
            </a:extLst>
          </p:cNvPr>
          <p:cNvSpPr txBox="1"/>
          <p:nvPr/>
        </p:nvSpPr>
        <p:spPr>
          <a:xfrm>
            <a:off x="9879159" y="4971557"/>
            <a:ext cx="844357" cy="246221"/>
          </a:xfrm>
          <a:prstGeom prst="rect">
            <a:avLst/>
          </a:prstGeom>
          <a:noFill/>
        </p:spPr>
        <p:txBody>
          <a:bodyPr wrap="square" rtlCol="0">
            <a:spAutoFit/>
          </a:bodyPr>
          <a:lstStyle/>
          <a:p>
            <a:pPr algn="ctr"/>
            <a:r>
              <a:rPr lang="en-US" sz="1000" dirty="0"/>
              <a:t>NH</a:t>
            </a:r>
            <a:r>
              <a:rPr lang="en-US" sz="1000" baseline="-25000" dirty="0"/>
              <a:t>4</a:t>
            </a:r>
            <a:r>
              <a:rPr lang="en-US" sz="1000" baseline="30000" dirty="0"/>
              <a:t>+</a:t>
            </a:r>
            <a:endParaRPr lang="en-US" sz="1000" dirty="0"/>
          </a:p>
        </p:txBody>
      </p:sp>
      <p:sp>
        <p:nvSpPr>
          <p:cNvPr id="39" name="Rectangle 38">
            <a:extLst>
              <a:ext uri="{FF2B5EF4-FFF2-40B4-BE49-F238E27FC236}">
                <a16:creationId xmlns:a16="http://schemas.microsoft.com/office/drawing/2014/main" id="{7FFAF76A-30C7-434F-988F-81FAC2CF1964}"/>
              </a:ext>
            </a:extLst>
          </p:cNvPr>
          <p:cNvSpPr/>
          <p:nvPr/>
        </p:nvSpPr>
        <p:spPr>
          <a:xfrm>
            <a:off x="10860236" y="5769400"/>
            <a:ext cx="825739" cy="154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02195840-4AF7-4E94-9F1E-405BC63FF28F}"/>
              </a:ext>
            </a:extLst>
          </p:cNvPr>
          <p:cNvSpPr txBox="1"/>
          <p:nvPr/>
        </p:nvSpPr>
        <p:spPr>
          <a:xfrm>
            <a:off x="10882099" y="5703838"/>
            <a:ext cx="844357" cy="246221"/>
          </a:xfrm>
          <a:prstGeom prst="rect">
            <a:avLst/>
          </a:prstGeom>
          <a:noFill/>
        </p:spPr>
        <p:txBody>
          <a:bodyPr wrap="square" rtlCol="0">
            <a:spAutoFit/>
          </a:bodyPr>
          <a:lstStyle/>
          <a:p>
            <a:r>
              <a:rPr lang="en-US" sz="1000" dirty="0"/>
              <a:t>Flash Index</a:t>
            </a:r>
          </a:p>
        </p:txBody>
      </p:sp>
    </p:spTree>
    <p:extLst>
      <p:ext uri="{BB962C8B-B14F-4D97-AF65-F5344CB8AC3E}">
        <p14:creationId xmlns:p14="http://schemas.microsoft.com/office/powerpoint/2010/main" val="24413936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034A07-788C-4FF9-A629-C9CEFB2AAE09}"/>
              </a:ext>
            </a:extLst>
          </p:cNvPr>
          <p:cNvPicPr>
            <a:picLocks noChangeAspect="1"/>
          </p:cNvPicPr>
          <p:nvPr/>
        </p:nvPicPr>
        <p:blipFill>
          <a:blip r:embed="rId2"/>
          <a:stretch>
            <a:fillRect/>
          </a:stretch>
        </p:blipFill>
        <p:spPr>
          <a:xfrm>
            <a:off x="133269" y="0"/>
            <a:ext cx="8615578" cy="6858000"/>
          </a:xfrm>
          <a:prstGeom prst="rect">
            <a:avLst/>
          </a:prstGeom>
        </p:spPr>
      </p:pic>
      <p:sp>
        <p:nvSpPr>
          <p:cNvPr id="4" name="TextBox 3">
            <a:extLst>
              <a:ext uri="{FF2B5EF4-FFF2-40B4-BE49-F238E27FC236}">
                <a16:creationId xmlns:a16="http://schemas.microsoft.com/office/drawing/2014/main" id="{A552B88F-C8A7-44E2-A304-0EE16C7CFC3B}"/>
              </a:ext>
            </a:extLst>
          </p:cNvPr>
          <p:cNvSpPr txBox="1"/>
          <p:nvPr/>
        </p:nvSpPr>
        <p:spPr>
          <a:xfrm>
            <a:off x="8748847" y="187564"/>
            <a:ext cx="3001993" cy="2031325"/>
          </a:xfrm>
          <a:prstGeom prst="rect">
            <a:avLst/>
          </a:prstGeom>
          <a:noFill/>
        </p:spPr>
        <p:txBody>
          <a:bodyPr wrap="square" rtlCol="0">
            <a:spAutoFit/>
          </a:bodyPr>
          <a:lstStyle/>
          <a:p>
            <a:r>
              <a:rPr lang="en-US" dirty="0"/>
              <a:t>Fish diversity plotted against (A) annual precipitation (cm/</a:t>
            </a:r>
            <a:r>
              <a:rPr lang="en-US" dirty="0" err="1"/>
              <a:t>yr</a:t>
            </a:r>
            <a:r>
              <a:rPr lang="en-US" dirty="0"/>
              <a:t>), (B) Canopy cover (%), (C) NH4+ (mg/L), (D) log-transformed conductivity (</a:t>
            </a:r>
            <a:r>
              <a:rPr lang="en-US" b="0" i="0" dirty="0">
                <a:solidFill>
                  <a:srgbClr val="111111"/>
                </a:solidFill>
                <a:effectLst/>
                <a:latin typeface="Roboto"/>
              </a:rPr>
              <a:t>µS/cm).</a:t>
            </a:r>
            <a:endParaRPr lang="en-US" dirty="0"/>
          </a:p>
          <a:p>
            <a:endParaRPr lang="en-US" dirty="0"/>
          </a:p>
        </p:txBody>
      </p:sp>
      <p:sp>
        <p:nvSpPr>
          <p:cNvPr id="6" name="TextBox 5">
            <a:extLst>
              <a:ext uri="{FF2B5EF4-FFF2-40B4-BE49-F238E27FC236}">
                <a16:creationId xmlns:a16="http://schemas.microsoft.com/office/drawing/2014/main" id="{0D0AF888-EE02-4EC4-A133-C454EBB53CAD}"/>
              </a:ext>
            </a:extLst>
          </p:cNvPr>
          <p:cNvSpPr txBox="1"/>
          <p:nvPr/>
        </p:nvSpPr>
        <p:spPr>
          <a:xfrm>
            <a:off x="8615578" y="5260382"/>
            <a:ext cx="3001993" cy="1200329"/>
          </a:xfrm>
          <a:prstGeom prst="rect">
            <a:avLst/>
          </a:prstGeom>
          <a:noFill/>
        </p:spPr>
        <p:txBody>
          <a:bodyPr wrap="square" rtlCol="0">
            <a:spAutoFit/>
          </a:bodyPr>
          <a:lstStyle/>
          <a:p>
            <a:r>
              <a:rPr lang="en-US" dirty="0"/>
              <a:t>Linear regression statistics for </a:t>
            </a:r>
            <a:r>
              <a:rPr lang="en-US" i="1" dirty="0">
                <a:solidFill>
                  <a:srgbClr val="FF0000"/>
                </a:solidFill>
              </a:rPr>
              <a:t>a-priori</a:t>
            </a:r>
            <a:r>
              <a:rPr lang="en-US" i="1" dirty="0"/>
              <a:t> </a:t>
            </a:r>
            <a:r>
              <a:rPr lang="en-US" dirty="0"/>
              <a:t>selected environmental variables </a:t>
            </a:r>
          </a:p>
          <a:p>
            <a:endParaRPr lang="en-US" dirty="0"/>
          </a:p>
        </p:txBody>
      </p:sp>
      <p:sp>
        <p:nvSpPr>
          <p:cNvPr id="7" name="TextBox 6">
            <a:extLst>
              <a:ext uri="{FF2B5EF4-FFF2-40B4-BE49-F238E27FC236}">
                <a16:creationId xmlns:a16="http://schemas.microsoft.com/office/drawing/2014/main" id="{3CE2C3E2-4312-44CD-A37C-9B90C61A0EB8}"/>
              </a:ext>
            </a:extLst>
          </p:cNvPr>
          <p:cNvSpPr txBox="1"/>
          <p:nvPr/>
        </p:nvSpPr>
        <p:spPr>
          <a:xfrm>
            <a:off x="4645581" y="3469892"/>
            <a:ext cx="378630" cy="461665"/>
          </a:xfrm>
          <a:prstGeom prst="rect">
            <a:avLst/>
          </a:prstGeom>
          <a:noFill/>
        </p:spPr>
        <p:txBody>
          <a:bodyPr wrap="none" rtlCol="0">
            <a:spAutoFit/>
          </a:bodyPr>
          <a:lstStyle/>
          <a:p>
            <a:pPr algn="ctr"/>
            <a:r>
              <a:rPr lang="en-US" sz="2400" b="1" dirty="0"/>
              <a:t>D</a:t>
            </a:r>
          </a:p>
        </p:txBody>
      </p:sp>
      <p:sp>
        <p:nvSpPr>
          <p:cNvPr id="8" name="TextBox 7">
            <a:extLst>
              <a:ext uri="{FF2B5EF4-FFF2-40B4-BE49-F238E27FC236}">
                <a16:creationId xmlns:a16="http://schemas.microsoft.com/office/drawing/2014/main" id="{61E5E81B-1826-44B9-8464-FD8BD44F56B4}"/>
              </a:ext>
            </a:extLst>
          </p:cNvPr>
          <p:cNvSpPr txBox="1"/>
          <p:nvPr/>
        </p:nvSpPr>
        <p:spPr>
          <a:xfrm>
            <a:off x="255934" y="33825"/>
            <a:ext cx="370614" cy="461665"/>
          </a:xfrm>
          <a:prstGeom prst="rect">
            <a:avLst/>
          </a:prstGeom>
          <a:noFill/>
        </p:spPr>
        <p:txBody>
          <a:bodyPr wrap="none" rtlCol="0">
            <a:spAutoFit/>
          </a:bodyPr>
          <a:lstStyle/>
          <a:p>
            <a:pPr algn="ctr"/>
            <a:r>
              <a:rPr lang="en-US" sz="2400" b="1" dirty="0"/>
              <a:t>A</a:t>
            </a:r>
            <a:endParaRPr lang="en-US" b="1" dirty="0"/>
          </a:p>
        </p:txBody>
      </p:sp>
      <p:sp>
        <p:nvSpPr>
          <p:cNvPr id="9" name="TextBox 8">
            <a:extLst>
              <a:ext uri="{FF2B5EF4-FFF2-40B4-BE49-F238E27FC236}">
                <a16:creationId xmlns:a16="http://schemas.microsoft.com/office/drawing/2014/main" id="{99F91026-EF6E-4CDE-8A56-580A4F5EF65B}"/>
              </a:ext>
            </a:extLst>
          </p:cNvPr>
          <p:cNvSpPr txBox="1"/>
          <p:nvPr/>
        </p:nvSpPr>
        <p:spPr>
          <a:xfrm>
            <a:off x="267155" y="3466886"/>
            <a:ext cx="348172" cy="461665"/>
          </a:xfrm>
          <a:prstGeom prst="rect">
            <a:avLst/>
          </a:prstGeom>
          <a:noFill/>
        </p:spPr>
        <p:txBody>
          <a:bodyPr wrap="none" rtlCol="0">
            <a:spAutoFit/>
          </a:bodyPr>
          <a:lstStyle/>
          <a:p>
            <a:pPr algn="ctr"/>
            <a:r>
              <a:rPr lang="en-US" sz="2400" b="1" dirty="0"/>
              <a:t>C</a:t>
            </a:r>
            <a:endParaRPr lang="en-US" b="1" dirty="0"/>
          </a:p>
        </p:txBody>
      </p:sp>
      <p:sp>
        <p:nvSpPr>
          <p:cNvPr id="10" name="TextBox 9">
            <a:extLst>
              <a:ext uri="{FF2B5EF4-FFF2-40B4-BE49-F238E27FC236}">
                <a16:creationId xmlns:a16="http://schemas.microsoft.com/office/drawing/2014/main" id="{06635966-7D38-43D6-A832-4A3000C9E093}"/>
              </a:ext>
            </a:extLst>
          </p:cNvPr>
          <p:cNvSpPr txBox="1"/>
          <p:nvPr/>
        </p:nvSpPr>
        <p:spPr>
          <a:xfrm>
            <a:off x="4656001" y="33826"/>
            <a:ext cx="357791" cy="461665"/>
          </a:xfrm>
          <a:prstGeom prst="rect">
            <a:avLst/>
          </a:prstGeom>
          <a:noFill/>
        </p:spPr>
        <p:txBody>
          <a:bodyPr wrap="none" rtlCol="0">
            <a:spAutoFit/>
          </a:bodyPr>
          <a:lstStyle/>
          <a:p>
            <a:pPr algn="ctr"/>
            <a:r>
              <a:rPr lang="en-US" sz="2400" b="1" dirty="0"/>
              <a:t>B</a:t>
            </a:r>
            <a:endParaRPr lang="en-US" b="1" dirty="0"/>
          </a:p>
        </p:txBody>
      </p:sp>
      <p:graphicFrame>
        <p:nvGraphicFramePr>
          <p:cNvPr id="15" name="Table 14">
            <a:extLst>
              <a:ext uri="{FF2B5EF4-FFF2-40B4-BE49-F238E27FC236}">
                <a16:creationId xmlns:a16="http://schemas.microsoft.com/office/drawing/2014/main" id="{E0738082-3619-416E-86F3-07AC66F76DF8}"/>
              </a:ext>
            </a:extLst>
          </p:cNvPr>
          <p:cNvGraphicFramePr>
            <a:graphicFrameLocks noGrp="1"/>
          </p:cNvGraphicFramePr>
          <p:nvPr>
            <p:extLst>
              <p:ext uri="{D42A27DB-BD31-4B8C-83A1-F6EECF244321}">
                <p14:modId xmlns:p14="http://schemas.microsoft.com/office/powerpoint/2010/main" val="3053927996"/>
              </p:ext>
            </p:extLst>
          </p:nvPr>
        </p:nvGraphicFramePr>
        <p:xfrm>
          <a:off x="8748847" y="2810250"/>
          <a:ext cx="3657600" cy="2236602"/>
        </p:xfrm>
        <a:graphic>
          <a:graphicData uri="http://schemas.openxmlformats.org/drawingml/2006/table">
            <a:tbl>
              <a:tblPr>
                <a:tableStyleId>{5C22544A-7EE6-4342-B048-85BDC9FD1C3A}</a:tableStyleId>
              </a:tblPr>
              <a:tblGrid>
                <a:gridCol w="609600">
                  <a:extLst>
                    <a:ext uri="{9D8B030D-6E8A-4147-A177-3AD203B41FA5}">
                      <a16:colId xmlns:a16="http://schemas.microsoft.com/office/drawing/2014/main" val="1887303044"/>
                    </a:ext>
                  </a:extLst>
                </a:gridCol>
                <a:gridCol w="609600">
                  <a:extLst>
                    <a:ext uri="{9D8B030D-6E8A-4147-A177-3AD203B41FA5}">
                      <a16:colId xmlns:a16="http://schemas.microsoft.com/office/drawing/2014/main" val="645448148"/>
                    </a:ext>
                  </a:extLst>
                </a:gridCol>
                <a:gridCol w="609600">
                  <a:extLst>
                    <a:ext uri="{9D8B030D-6E8A-4147-A177-3AD203B41FA5}">
                      <a16:colId xmlns:a16="http://schemas.microsoft.com/office/drawing/2014/main" val="3170896275"/>
                    </a:ext>
                  </a:extLst>
                </a:gridCol>
                <a:gridCol w="609600">
                  <a:extLst>
                    <a:ext uri="{9D8B030D-6E8A-4147-A177-3AD203B41FA5}">
                      <a16:colId xmlns:a16="http://schemas.microsoft.com/office/drawing/2014/main" val="3517557345"/>
                    </a:ext>
                  </a:extLst>
                </a:gridCol>
                <a:gridCol w="609600">
                  <a:extLst>
                    <a:ext uri="{9D8B030D-6E8A-4147-A177-3AD203B41FA5}">
                      <a16:colId xmlns:a16="http://schemas.microsoft.com/office/drawing/2014/main" val="4239281692"/>
                    </a:ext>
                  </a:extLst>
                </a:gridCol>
                <a:gridCol w="609600">
                  <a:extLst>
                    <a:ext uri="{9D8B030D-6E8A-4147-A177-3AD203B41FA5}">
                      <a16:colId xmlns:a16="http://schemas.microsoft.com/office/drawing/2014/main" val="4126780701"/>
                    </a:ext>
                  </a:extLst>
                </a:gridCol>
              </a:tblGrid>
              <a:tr h="232495">
                <a:tc>
                  <a:txBody>
                    <a:bodyPr/>
                    <a:lstStyle/>
                    <a:p>
                      <a:pPr algn="ctr" fontAlgn="b"/>
                      <a:r>
                        <a:rPr lang="en-US" sz="1100" u="none" strike="noStrike">
                          <a:effectLst/>
                        </a:rPr>
                        <a:t>predictor</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estimate</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df</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r2</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f.stat</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p.value</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78933055"/>
                  </a:ext>
                </a:extLst>
              </a:tr>
              <a:tr h="232495">
                <a:tc>
                  <a:txBody>
                    <a:bodyPr/>
                    <a:lstStyle/>
                    <a:p>
                      <a:pPr algn="l" fontAlgn="b"/>
                      <a:r>
                        <a:rPr lang="en-US" sz="1100" u="none" strike="noStrike" dirty="0">
                          <a:effectLst/>
                          <a:highlight>
                            <a:srgbClr val="FFFF00"/>
                          </a:highlight>
                        </a:rPr>
                        <a:t>AP</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0.017271</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l" fontAlgn="b"/>
                      <a:r>
                        <a:rPr lang="en-US" sz="1100" u="none" strike="noStrike" dirty="0">
                          <a:effectLst/>
                          <a:highlight>
                            <a:srgbClr val="FFFF00"/>
                          </a:highlight>
                        </a:rPr>
                        <a:t>2 8</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0.602017</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12.10136</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0.008336</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2715081584"/>
                  </a:ext>
                </a:extLst>
              </a:tr>
              <a:tr h="232495">
                <a:tc>
                  <a:txBody>
                    <a:bodyPr/>
                    <a:lstStyle/>
                    <a:p>
                      <a:pPr algn="l" fontAlgn="b"/>
                      <a:r>
                        <a:rPr lang="en-US" sz="1100" u="none" strike="noStrike">
                          <a:effectLst/>
                          <a:highlight>
                            <a:srgbClr val="FFFF00"/>
                          </a:highlight>
                        </a:rPr>
                        <a:t>log.cond</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a:effectLst/>
                          <a:highlight>
                            <a:srgbClr val="FFFF00"/>
                          </a:highlight>
                        </a:rPr>
                        <a:t>-0.27437</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l" fontAlgn="b"/>
                      <a:r>
                        <a:rPr lang="en-US" sz="1100" u="none" strike="noStrike">
                          <a:effectLst/>
                          <a:highlight>
                            <a:srgbClr val="FFFF00"/>
                          </a:highlight>
                        </a:rPr>
                        <a:t>2 8</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a:effectLst/>
                          <a:highlight>
                            <a:srgbClr val="FFFF00"/>
                          </a:highlight>
                        </a:rPr>
                        <a:t>0.405813</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a:effectLst/>
                          <a:highlight>
                            <a:srgbClr val="FFFF00"/>
                          </a:highlight>
                        </a:rPr>
                        <a:t>5.463779</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0.047603</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3780327230"/>
                  </a:ext>
                </a:extLst>
              </a:tr>
              <a:tr h="420816">
                <a:tc>
                  <a:txBody>
                    <a:bodyPr/>
                    <a:lstStyle/>
                    <a:p>
                      <a:pPr algn="l" fontAlgn="b"/>
                      <a:r>
                        <a:rPr lang="en-US" sz="1100" u="none" strike="noStrike">
                          <a:effectLst/>
                        </a:rPr>
                        <a:t>Rosgen.Index</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0.021205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2 8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0.027242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0.224035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0.648629</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11575736"/>
                  </a:ext>
                </a:extLst>
              </a:tr>
              <a:tr h="232495">
                <a:tc>
                  <a:txBody>
                    <a:bodyPr/>
                    <a:lstStyle/>
                    <a:p>
                      <a:pPr algn="l" fontAlgn="b"/>
                      <a:r>
                        <a:rPr lang="en-US" sz="1100" u="none" strike="noStrike" dirty="0">
                          <a:effectLst/>
                          <a:highlight>
                            <a:srgbClr val="FFFF00"/>
                          </a:highlight>
                        </a:rPr>
                        <a:t>canopy</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-0.0093</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l" fontAlgn="b"/>
                      <a:r>
                        <a:rPr lang="en-US" sz="1100" u="none" strike="noStrike" dirty="0">
                          <a:effectLst/>
                          <a:highlight>
                            <a:srgbClr val="FFFF00"/>
                          </a:highlight>
                        </a:rPr>
                        <a:t>2 8</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a:effectLst/>
                          <a:highlight>
                            <a:srgbClr val="FFFF00"/>
                          </a:highlight>
                        </a:rPr>
                        <a:t>0.447887</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a:effectLst/>
                          <a:highlight>
                            <a:srgbClr val="FFFF00"/>
                          </a:highlight>
                        </a:rPr>
                        <a:t>6.489777</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0.034308</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3193994252"/>
                  </a:ext>
                </a:extLst>
              </a:tr>
              <a:tr h="232495">
                <a:tc>
                  <a:txBody>
                    <a:bodyPr/>
                    <a:lstStyle/>
                    <a:p>
                      <a:pPr algn="l" fontAlgn="b"/>
                      <a:r>
                        <a:rPr lang="en-US" sz="1100" u="none" strike="noStrike">
                          <a:effectLst/>
                          <a:highlight>
                            <a:srgbClr val="FFFF00"/>
                          </a:highlight>
                        </a:rPr>
                        <a:t>NH4.</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a:effectLst/>
                          <a:highlight>
                            <a:srgbClr val="FFFF00"/>
                          </a:highlight>
                        </a:rPr>
                        <a:t>-4.64708</a:t>
                      </a:r>
                      <a:endParaRPr lang="en-US" sz="1100" b="0" i="0" u="none" strike="noStrike">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l" fontAlgn="b"/>
                      <a:r>
                        <a:rPr lang="en-US" sz="1100" u="none" strike="noStrike" dirty="0">
                          <a:effectLst/>
                          <a:highlight>
                            <a:srgbClr val="FFFF00"/>
                          </a:highlight>
                        </a:rPr>
                        <a:t>2 8</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0.445651</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6.431349</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100" u="none" strike="noStrike" dirty="0">
                          <a:effectLst/>
                          <a:highlight>
                            <a:srgbClr val="FFFF00"/>
                          </a:highlight>
                        </a:rPr>
                        <a:t>0.034927</a:t>
                      </a:r>
                      <a:endParaRPr lang="en-US" sz="11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2626953335"/>
                  </a:ext>
                </a:extLst>
              </a:tr>
              <a:tr h="420816">
                <a:tc>
                  <a:txBody>
                    <a:bodyPr/>
                    <a:lstStyle/>
                    <a:p>
                      <a:pPr algn="l" fontAlgn="b"/>
                      <a:r>
                        <a:rPr lang="en-US" sz="1100" u="none" strike="noStrike">
                          <a:effectLst/>
                        </a:rPr>
                        <a:t>flash.index</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0.338843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2 8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0.023591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0.193286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0.67183</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90661276"/>
                  </a:ext>
                </a:extLst>
              </a:tr>
              <a:tr h="232495">
                <a:tc>
                  <a:txBody>
                    <a:bodyPr/>
                    <a:lstStyle/>
                    <a:p>
                      <a:pPr algn="l" fontAlgn="b"/>
                      <a:r>
                        <a:rPr lang="en-US" sz="1100" u="none" strike="noStrike">
                          <a:effectLst/>
                        </a:rPr>
                        <a:t>LFPP</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-0.03083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2 8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0.338929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4.101581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0.077427</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22581742"/>
                  </a:ext>
                </a:extLst>
              </a:tr>
            </a:tbl>
          </a:graphicData>
        </a:graphic>
      </p:graphicFrame>
      <p:pic>
        <p:nvPicPr>
          <p:cNvPr id="24" name="Picture 2" descr="See the source image">
            <a:extLst>
              <a:ext uri="{FF2B5EF4-FFF2-40B4-BE49-F238E27FC236}">
                <a16:creationId xmlns:a16="http://schemas.microsoft.com/office/drawing/2014/main" id="{9D17724B-EEEC-4DAE-8BF8-5F3ADC983A25}"/>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885" b="89951" l="9500" r="91750">
                        <a14:foregroundMark x1="91750" y1="41186" x2="91250" y2="50577"/>
                        <a14:foregroundMark x1="9500" y1="56013" x2="9500" y2="56013"/>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11565452" y="0"/>
            <a:ext cx="626548" cy="475394"/>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4FEFD4DA-B79A-4F6C-981C-F728A70BEA1C}"/>
              </a:ext>
            </a:extLst>
          </p:cNvPr>
          <p:cNvSpPr txBox="1"/>
          <p:nvPr/>
        </p:nvSpPr>
        <p:spPr>
          <a:xfrm rot="16200000">
            <a:off x="3965187" y="4723888"/>
            <a:ext cx="1503745" cy="461665"/>
          </a:xfrm>
          <a:prstGeom prst="rect">
            <a:avLst/>
          </a:prstGeom>
          <a:solidFill>
            <a:schemeClr val="bg1"/>
          </a:solidFill>
        </p:spPr>
        <p:txBody>
          <a:bodyPr wrap="none" rtlCol="0">
            <a:spAutoFit/>
          </a:bodyPr>
          <a:lstStyle/>
          <a:p>
            <a:r>
              <a:rPr lang="en-US" sz="2400" dirty="0"/>
              <a:t>Shannon</a:t>
            </a:r>
            <a:r>
              <a:rPr lang="en-US" sz="2400" baseline="30000" dirty="0"/>
              <a:t>(f)</a:t>
            </a:r>
            <a:endParaRPr lang="en-US" sz="2400" dirty="0"/>
          </a:p>
        </p:txBody>
      </p:sp>
      <p:sp>
        <p:nvSpPr>
          <p:cNvPr id="27" name="TextBox 26">
            <a:extLst>
              <a:ext uri="{FF2B5EF4-FFF2-40B4-BE49-F238E27FC236}">
                <a16:creationId xmlns:a16="http://schemas.microsoft.com/office/drawing/2014/main" id="{1F98362B-6D34-4DDC-87AC-77E102F97035}"/>
              </a:ext>
            </a:extLst>
          </p:cNvPr>
          <p:cNvSpPr txBox="1"/>
          <p:nvPr/>
        </p:nvSpPr>
        <p:spPr>
          <a:xfrm rot="16200000">
            <a:off x="-484718" y="4723889"/>
            <a:ext cx="1503745" cy="461665"/>
          </a:xfrm>
          <a:prstGeom prst="rect">
            <a:avLst/>
          </a:prstGeom>
          <a:solidFill>
            <a:schemeClr val="bg1"/>
          </a:solidFill>
        </p:spPr>
        <p:txBody>
          <a:bodyPr wrap="none" rtlCol="0">
            <a:spAutoFit/>
          </a:bodyPr>
          <a:lstStyle/>
          <a:p>
            <a:r>
              <a:rPr lang="en-US" sz="2400" dirty="0"/>
              <a:t>Shannon</a:t>
            </a:r>
            <a:r>
              <a:rPr lang="en-US" sz="2400" baseline="30000" dirty="0"/>
              <a:t>(f)</a:t>
            </a:r>
            <a:endParaRPr lang="en-US" sz="2400" dirty="0"/>
          </a:p>
        </p:txBody>
      </p:sp>
      <p:sp>
        <p:nvSpPr>
          <p:cNvPr id="28" name="TextBox 27">
            <a:extLst>
              <a:ext uri="{FF2B5EF4-FFF2-40B4-BE49-F238E27FC236}">
                <a16:creationId xmlns:a16="http://schemas.microsoft.com/office/drawing/2014/main" id="{78AD309F-CE6B-4393-AD71-59340A8073EE}"/>
              </a:ext>
            </a:extLst>
          </p:cNvPr>
          <p:cNvSpPr txBox="1"/>
          <p:nvPr/>
        </p:nvSpPr>
        <p:spPr>
          <a:xfrm rot="16200000">
            <a:off x="-495939" y="1218868"/>
            <a:ext cx="1503745" cy="461665"/>
          </a:xfrm>
          <a:prstGeom prst="rect">
            <a:avLst/>
          </a:prstGeom>
          <a:solidFill>
            <a:schemeClr val="bg1"/>
          </a:solidFill>
        </p:spPr>
        <p:txBody>
          <a:bodyPr wrap="none" rtlCol="0">
            <a:spAutoFit/>
          </a:bodyPr>
          <a:lstStyle/>
          <a:p>
            <a:r>
              <a:rPr lang="en-US" sz="2400" dirty="0"/>
              <a:t>Shannon</a:t>
            </a:r>
            <a:r>
              <a:rPr lang="en-US" sz="2400" baseline="30000" dirty="0"/>
              <a:t>(f)</a:t>
            </a:r>
            <a:endParaRPr lang="en-US" sz="2400" dirty="0"/>
          </a:p>
        </p:txBody>
      </p:sp>
      <p:sp>
        <p:nvSpPr>
          <p:cNvPr id="29" name="TextBox 28">
            <a:extLst>
              <a:ext uri="{FF2B5EF4-FFF2-40B4-BE49-F238E27FC236}">
                <a16:creationId xmlns:a16="http://schemas.microsoft.com/office/drawing/2014/main" id="{C8F2AE9B-CB89-424A-B630-7F5530E40298}"/>
              </a:ext>
            </a:extLst>
          </p:cNvPr>
          <p:cNvSpPr txBox="1"/>
          <p:nvPr/>
        </p:nvSpPr>
        <p:spPr>
          <a:xfrm rot="16200000">
            <a:off x="3881062" y="1306470"/>
            <a:ext cx="1503745" cy="461665"/>
          </a:xfrm>
          <a:prstGeom prst="rect">
            <a:avLst/>
          </a:prstGeom>
          <a:solidFill>
            <a:schemeClr val="bg1"/>
          </a:solidFill>
        </p:spPr>
        <p:txBody>
          <a:bodyPr wrap="none" rtlCol="0">
            <a:spAutoFit/>
          </a:bodyPr>
          <a:lstStyle/>
          <a:p>
            <a:r>
              <a:rPr lang="en-US" sz="2400" dirty="0"/>
              <a:t>Shannon</a:t>
            </a:r>
            <a:r>
              <a:rPr lang="en-US" sz="2400" baseline="30000" dirty="0"/>
              <a:t>(f)</a:t>
            </a:r>
            <a:endParaRPr lang="en-US" sz="2400" dirty="0"/>
          </a:p>
        </p:txBody>
      </p:sp>
      <p:sp>
        <p:nvSpPr>
          <p:cNvPr id="32" name="Rectangle 31">
            <a:extLst>
              <a:ext uri="{FF2B5EF4-FFF2-40B4-BE49-F238E27FC236}">
                <a16:creationId xmlns:a16="http://schemas.microsoft.com/office/drawing/2014/main" id="{7E5A32F1-0919-4DFB-9A43-962DDC6976A4}"/>
              </a:ext>
            </a:extLst>
          </p:cNvPr>
          <p:cNvSpPr/>
          <p:nvPr/>
        </p:nvSpPr>
        <p:spPr>
          <a:xfrm>
            <a:off x="2319212" y="6460711"/>
            <a:ext cx="595618" cy="3972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1C14C76E-B2E6-40DA-A046-FE35E70B3948}"/>
              </a:ext>
            </a:extLst>
          </p:cNvPr>
          <p:cNvSpPr txBox="1"/>
          <p:nvPr/>
        </p:nvSpPr>
        <p:spPr>
          <a:xfrm>
            <a:off x="2194843" y="6460711"/>
            <a:ext cx="844357" cy="400110"/>
          </a:xfrm>
          <a:prstGeom prst="rect">
            <a:avLst/>
          </a:prstGeom>
          <a:noFill/>
        </p:spPr>
        <p:txBody>
          <a:bodyPr wrap="square" rtlCol="0">
            <a:spAutoFit/>
          </a:bodyPr>
          <a:lstStyle/>
          <a:p>
            <a:pPr algn="ctr"/>
            <a:r>
              <a:rPr lang="en-US" sz="2000" dirty="0"/>
              <a:t>NH</a:t>
            </a:r>
            <a:r>
              <a:rPr lang="en-US" sz="2000" baseline="-25000" dirty="0"/>
              <a:t>4</a:t>
            </a:r>
            <a:r>
              <a:rPr lang="en-US" sz="2000" baseline="30000" dirty="0"/>
              <a:t>+</a:t>
            </a:r>
            <a:endParaRPr lang="en-US" sz="2000" dirty="0"/>
          </a:p>
        </p:txBody>
      </p:sp>
    </p:spTree>
    <p:extLst>
      <p:ext uri="{BB962C8B-B14F-4D97-AF65-F5344CB8AC3E}">
        <p14:creationId xmlns:p14="http://schemas.microsoft.com/office/powerpoint/2010/main" val="2069437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DE1A1ADD-4202-4B66-B18F-03D1B552BC5A}"/>
              </a:ext>
            </a:extLst>
          </p:cNvPr>
          <p:cNvGraphicFramePr>
            <a:graphicFrameLocks noGrp="1"/>
          </p:cNvGraphicFramePr>
          <p:nvPr>
            <p:extLst>
              <p:ext uri="{D42A27DB-BD31-4B8C-83A1-F6EECF244321}">
                <p14:modId xmlns:p14="http://schemas.microsoft.com/office/powerpoint/2010/main" val="2910329595"/>
              </p:ext>
            </p:extLst>
          </p:nvPr>
        </p:nvGraphicFramePr>
        <p:xfrm>
          <a:off x="127000" y="369332"/>
          <a:ext cx="9702796" cy="2787015"/>
        </p:xfrm>
        <a:graphic>
          <a:graphicData uri="http://schemas.openxmlformats.org/drawingml/2006/table">
            <a:tbl>
              <a:tblPr>
                <a:tableStyleId>{5C22544A-7EE6-4342-B048-85BDC9FD1C3A}</a:tableStyleId>
              </a:tblPr>
              <a:tblGrid>
                <a:gridCol w="675344">
                  <a:extLst>
                    <a:ext uri="{9D8B030D-6E8A-4147-A177-3AD203B41FA5}">
                      <a16:colId xmlns:a16="http://schemas.microsoft.com/office/drawing/2014/main" val="3629027416"/>
                    </a:ext>
                  </a:extLst>
                </a:gridCol>
                <a:gridCol w="675344">
                  <a:extLst>
                    <a:ext uri="{9D8B030D-6E8A-4147-A177-3AD203B41FA5}">
                      <a16:colId xmlns:a16="http://schemas.microsoft.com/office/drawing/2014/main" val="2037587454"/>
                    </a:ext>
                  </a:extLst>
                </a:gridCol>
                <a:gridCol w="675344">
                  <a:extLst>
                    <a:ext uri="{9D8B030D-6E8A-4147-A177-3AD203B41FA5}">
                      <a16:colId xmlns:a16="http://schemas.microsoft.com/office/drawing/2014/main" val="3053898702"/>
                    </a:ext>
                  </a:extLst>
                </a:gridCol>
                <a:gridCol w="675344">
                  <a:extLst>
                    <a:ext uri="{9D8B030D-6E8A-4147-A177-3AD203B41FA5}">
                      <a16:colId xmlns:a16="http://schemas.microsoft.com/office/drawing/2014/main" val="2233956736"/>
                    </a:ext>
                  </a:extLst>
                </a:gridCol>
                <a:gridCol w="675344">
                  <a:extLst>
                    <a:ext uri="{9D8B030D-6E8A-4147-A177-3AD203B41FA5}">
                      <a16:colId xmlns:a16="http://schemas.microsoft.com/office/drawing/2014/main" val="2900059193"/>
                    </a:ext>
                  </a:extLst>
                </a:gridCol>
                <a:gridCol w="768556">
                  <a:extLst>
                    <a:ext uri="{9D8B030D-6E8A-4147-A177-3AD203B41FA5}">
                      <a16:colId xmlns:a16="http://schemas.microsoft.com/office/drawing/2014/main" val="719650084"/>
                    </a:ext>
                  </a:extLst>
                </a:gridCol>
                <a:gridCol w="768556">
                  <a:extLst>
                    <a:ext uri="{9D8B030D-6E8A-4147-A177-3AD203B41FA5}">
                      <a16:colId xmlns:a16="http://schemas.microsoft.com/office/drawing/2014/main" val="501147964"/>
                    </a:ext>
                  </a:extLst>
                </a:gridCol>
                <a:gridCol w="675344">
                  <a:extLst>
                    <a:ext uri="{9D8B030D-6E8A-4147-A177-3AD203B41FA5}">
                      <a16:colId xmlns:a16="http://schemas.microsoft.com/office/drawing/2014/main" val="2795244584"/>
                    </a:ext>
                  </a:extLst>
                </a:gridCol>
                <a:gridCol w="736900">
                  <a:extLst>
                    <a:ext uri="{9D8B030D-6E8A-4147-A177-3AD203B41FA5}">
                      <a16:colId xmlns:a16="http://schemas.microsoft.com/office/drawing/2014/main" val="3653615035"/>
                    </a:ext>
                  </a:extLst>
                </a:gridCol>
                <a:gridCol w="675344">
                  <a:extLst>
                    <a:ext uri="{9D8B030D-6E8A-4147-A177-3AD203B41FA5}">
                      <a16:colId xmlns:a16="http://schemas.microsoft.com/office/drawing/2014/main" val="1534745464"/>
                    </a:ext>
                  </a:extLst>
                </a:gridCol>
                <a:gridCol w="675344">
                  <a:extLst>
                    <a:ext uri="{9D8B030D-6E8A-4147-A177-3AD203B41FA5}">
                      <a16:colId xmlns:a16="http://schemas.microsoft.com/office/drawing/2014/main" val="950813117"/>
                    </a:ext>
                  </a:extLst>
                </a:gridCol>
                <a:gridCol w="675344">
                  <a:extLst>
                    <a:ext uri="{9D8B030D-6E8A-4147-A177-3AD203B41FA5}">
                      <a16:colId xmlns:a16="http://schemas.microsoft.com/office/drawing/2014/main" val="2491085463"/>
                    </a:ext>
                  </a:extLst>
                </a:gridCol>
                <a:gridCol w="675344">
                  <a:extLst>
                    <a:ext uri="{9D8B030D-6E8A-4147-A177-3AD203B41FA5}">
                      <a16:colId xmlns:a16="http://schemas.microsoft.com/office/drawing/2014/main" val="2236711408"/>
                    </a:ext>
                  </a:extLst>
                </a:gridCol>
                <a:gridCol w="675344">
                  <a:extLst>
                    <a:ext uri="{9D8B030D-6E8A-4147-A177-3AD203B41FA5}">
                      <a16:colId xmlns:a16="http://schemas.microsoft.com/office/drawing/2014/main" val="4144722718"/>
                    </a:ext>
                  </a:extLst>
                </a:gridCol>
              </a:tblGrid>
              <a:tr h="190500">
                <a:tc>
                  <a:txBody>
                    <a:bodyPr/>
                    <a:lstStyle/>
                    <a:p>
                      <a:pPr algn="l" fontAlgn="b"/>
                      <a:r>
                        <a:rPr lang="en-US" sz="1600" u="none" strike="noStrike">
                          <a:effectLst/>
                        </a:rPr>
                        <a:t>model</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(Int)</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cnp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fls.ind</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dirty="0">
                          <a:effectLst/>
                        </a:rPr>
                        <a:t>LFPP</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log.cnd</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NH4.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dirty="0" err="1">
                          <a:effectLst/>
                        </a:rPr>
                        <a:t>Rsg.Ind</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df</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logLik</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AICc</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delta</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weight</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88443348"/>
                  </a:ext>
                </a:extLst>
              </a:tr>
              <a:tr h="190500">
                <a:tc>
                  <a:txBody>
                    <a:bodyPr/>
                    <a:lstStyle/>
                    <a:p>
                      <a:pPr algn="r" fontAlgn="b"/>
                      <a:r>
                        <a:rPr lang="en-US" sz="1600" u="none" strike="noStrike">
                          <a:effectLst/>
                        </a:rPr>
                        <a:t>10</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1.261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0.3127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-0.2098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2.912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10.2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0.429</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21092020"/>
                  </a:ext>
                </a:extLst>
              </a:tr>
              <a:tr h="190500">
                <a:tc>
                  <a:txBody>
                    <a:bodyPr/>
                    <a:lstStyle/>
                    <a:p>
                      <a:pPr algn="r" fontAlgn="b"/>
                      <a:r>
                        <a:rPr lang="en-US" sz="1600" u="none" strike="noStrike">
                          <a:effectLst/>
                        </a:rPr>
                        <a:t>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1.261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0.3462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-0.985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1.79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0.175</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64399061"/>
                  </a:ext>
                </a:extLst>
              </a:tr>
              <a:tr h="190500">
                <a:tc>
                  <a:txBody>
                    <a:bodyPr/>
                    <a:lstStyle/>
                    <a:p>
                      <a:pPr algn="r" fontAlgn="b"/>
                      <a:r>
                        <a:rPr lang="en-US" sz="1600" u="none" strike="noStrike">
                          <a:effectLst/>
                        </a:rPr>
                        <a:t>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1.261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0.2634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-0.1715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0.69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14.6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4.44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0.046</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84999015"/>
                  </a:ext>
                </a:extLst>
              </a:tr>
              <a:tr h="190500">
                <a:tc>
                  <a:txBody>
                    <a:bodyPr/>
                    <a:lstStyle/>
                    <a:p>
                      <a:pPr algn="r" fontAlgn="b"/>
                      <a:r>
                        <a:rPr lang="en-US" sz="1600" u="none" strike="noStrike">
                          <a:effectLst/>
                        </a:rPr>
                        <a:t>34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1.261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0.2641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-0.1711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0.688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14.6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4.45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0.046</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38332680"/>
                  </a:ext>
                </a:extLst>
              </a:tr>
              <a:tr h="190500">
                <a:tc>
                  <a:txBody>
                    <a:bodyPr/>
                    <a:lstStyle/>
                    <a:p>
                      <a:pPr algn="r" fontAlgn="b"/>
                      <a:r>
                        <a:rPr lang="en-US" sz="1600" u="none" strike="noStrike">
                          <a:effectLst/>
                        </a:rPr>
                        <a:t>49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1.261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-0.2352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-0.2521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0.649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14.7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4.52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0.045</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345263751"/>
                  </a:ext>
                </a:extLst>
              </a:tr>
              <a:tr h="190500">
                <a:tc>
                  <a:txBody>
                    <a:bodyPr/>
                    <a:lstStyle/>
                    <a:p>
                      <a:pPr algn="r" fontAlgn="b"/>
                      <a:r>
                        <a:rPr lang="en-US" sz="1600" u="none" strike="noStrike">
                          <a:effectLst/>
                        </a:rPr>
                        <a:t>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1.261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-0.2986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-2.622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15.2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5.07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0.034</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02405910"/>
                  </a:ext>
                </a:extLst>
              </a:tr>
              <a:tr h="190500">
                <a:tc>
                  <a:txBody>
                    <a:bodyPr/>
                    <a:lstStyle/>
                    <a:p>
                      <a:pPr algn="r" fontAlgn="b"/>
                      <a:r>
                        <a:rPr lang="en-US" sz="1600" u="none" strike="noStrike">
                          <a:effectLst/>
                        </a:rPr>
                        <a:t>33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1.261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-0.2979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-2.642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15.3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5.11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0.033</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71466953"/>
                  </a:ext>
                </a:extLst>
              </a:tr>
              <a:tr h="190500">
                <a:tc>
                  <a:txBody>
                    <a:bodyPr/>
                    <a:lstStyle/>
                    <a:p>
                      <a:pPr algn="r" fontAlgn="b"/>
                      <a:r>
                        <a:rPr lang="en-US" sz="1600" u="none" strike="noStrike">
                          <a:effectLst/>
                        </a:rPr>
                        <a:t>17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1.261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-0.2842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3</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-2.989</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0.024</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23568902"/>
                  </a:ext>
                </a:extLst>
              </a:tr>
              <a:tr h="190500">
                <a:tc>
                  <a:txBody>
                    <a:bodyPr/>
                    <a:lstStyle/>
                    <a:p>
                      <a:pPr algn="r" fontAlgn="b"/>
                      <a:r>
                        <a:rPr lang="en-US" sz="1600" u="none" strike="noStrike">
                          <a:effectLst/>
                        </a:rPr>
                        <a:t>74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1.261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0.3014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-0.2338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0.1025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4.501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5.82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0.023</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15171183"/>
                  </a:ext>
                </a:extLst>
              </a:tr>
              <a:tr h="190500">
                <a:tc>
                  <a:txBody>
                    <a:bodyPr/>
                    <a:lstStyle/>
                    <a:p>
                      <a:pPr algn="r" fontAlgn="b"/>
                      <a:r>
                        <a:rPr lang="en-US" sz="1600" u="none" strike="noStrike">
                          <a:effectLst/>
                        </a:rPr>
                        <a:t>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1.261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-5.592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16.9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6.72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0.015</a:t>
                      </a:r>
                      <a:endParaRPr lang="en-US" sz="16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48819532"/>
                  </a:ext>
                </a:extLst>
              </a:tr>
            </a:tbl>
          </a:graphicData>
        </a:graphic>
      </p:graphicFrame>
      <p:graphicFrame>
        <p:nvGraphicFramePr>
          <p:cNvPr id="5" name="Table 4">
            <a:extLst>
              <a:ext uri="{FF2B5EF4-FFF2-40B4-BE49-F238E27FC236}">
                <a16:creationId xmlns:a16="http://schemas.microsoft.com/office/drawing/2014/main" id="{A786D408-B43E-4C93-8E5F-B76CB905A19B}"/>
              </a:ext>
            </a:extLst>
          </p:cNvPr>
          <p:cNvGraphicFramePr>
            <a:graphicFrameLocks noGrp="1"/>
          </p:cNvGraphicFramePr>
          <p:nvPr>
            <p:extLst>
              <p:ext uri="{D42A27DB-BD31-4B8C-83A1-F6EECF244321}">
                <p14:modId xmlns:p14="http://schemas.microsoft.com/office/powerpoint/2010/main" val="282611761"/>
              </p:ext>
            </p:extLst>
          </p:nvPr>
        </p:nvGraphicFramePr>
        <p:xfrm>
          <a:off x="127000" y="3512583"/>
          <a:ext cx="10714415" cy="1520190"/>
        </p:xfrm>
        <a:graphic>
          <a:graphicData uri="http://schemas.openxmlformats.org/drawingml/2006/table">
            <a:tbl>
              <a:tblPr>
                <a:tableStyleId>{5C22544A-7EE6-4342-B048-85BDC9FD1C3A}</a:tableStyleId>
              </a:tblPr>
              <a:tblGrid>
                <a:gridCol w="1157288">
                  <a:extLst>
                    <a:ext uri="{9D8B030D-6E8A-4147-A177-3AD203B41FA5}">
                      <a16:colId xmlns:a16="http://schemas.microsoft.com/office/drawing/2014/main" val="421298168"/>
                    </a:ext>
                  </a:extLst>
                </a:gridCol>
                <a:gridCol w="788759">
                  <a:extLst>
                    <a:ext uri="{9D8B030D-6E8A-4147-A177-3AD203B41FA5}">
                      <a16:colId xmlns:a16="http://schemas.microsoft.com/office/drawing/2014/main" val="3225333844"/>
                    </a:ext>
                  </a:extLst>
                </a:gridCol>
                <a:gridCol w="1174375">
                  <a:extLst>
                    <a:ext uri="{9D8B030D-6E8A-4147-A177-3AD203B41FA5}">
                      <a16:colId xmlns:a16="http://schemas.microsoft.com/office/drawing/2014/main" val="2739481425"/>
                    </a:ext>
                  </a:extLst>
                </a:gridCol>
                <a:gridCol w="670445">
                  <a:extLst>
                    <a:ext uri="{9D8B030D-6E8A-4147-A177-3AD203B41FA5}">
                      <a16:colId xmlns:a16="http://schemas.microsoft.com/office/drawing/2014/main" val="2916176136"/>
                    </a:ext>
                  </a:extLst>
                </a:gridCol>
                <a:gridCol w="1174375">
                  <a:extLst>
                    <a:ext uri="{9D8B030D-6E8A-4147-A177-3AD203B41FA5}">
                      <a16:colId xmlns:a16="http://schemas.microsoft.com/office/drawing/2014/main" val="2521501969"/>
                    </a:ext>
                  </a:extLst>
                </a:gridCol>
                <a:gridCol w="1209430">
                  <a:extLst>
                    <a:ext uri="{9D8B030D-6E8A-4147-A177-3AD203B41FA5}">
                      <a16:colId xmlns:a16="http://schemas.microsoft.com/office/drawing/2014/main" val="1143914798"/>
                    </a:ext>
                  </a:extLst>
                </a:gridCol>
                <a:gridCol w="911453">
                  <a:extLst>
                    <a:ext uri="{9D8B030D-6E8A-4147-A177-3AD203B41FA5}">
                      <a16:colId xmlns:a16="http://schemas.microsoft.com/office/drawing/2014/main" val="875789772"/>
                    </a:ext>
                  </a:extLst>
                </a:gridCol>
                <a:gridCol w="1104262">
                  <a:extLst>
                    <a:ext uri="{9D8B030D-6E8A-4147-A177-3AD203B41FA5}">
                      <a16:colId xmlns:a16="http://schemas.microsoft.com/office/drawing/2014/main" val="2927041652"/>
                    </a:ext>
                  </a:extLst>
                </a:gridCol>
                <a:gridCol w="1104262">
                  <a:extLst>
                    <a:ext uri="{9D8B030D-6E8A-4147-A177-3AD203B41FA5}">
                      <a16:colId xmlns:a16="http://schemas.microsoft.com/office/drawing/2014/main" val="3577991227"/>
                    </a:ext>
                  </a:extLst>
                </a:gridCol>
                <a:gridCol w="315504">
                  <a:extLst>
                    <a:ext uri="{9D8B030D-6E8A-4147-A177-3AD203B41FA5}">
                      <a16:colId xmlns:a16="http://schemas.microsoft.com/office/drawing/2014/main" val="3993952594"/>
                    </a:ext>
                  </a:extLst>
                </a:gridCol>
                <a:gridCol w="1104262">
                  <a:extLst>
                    <a:ext uri="{9D8B030D-6E8A-4147-A177-3AD203B41FA5}">
                      <a16:colId xmlns:a16="http://schemas.microsoft.com/office/drawing/2014/main" val="766844669"/>
                    </a:ext>
                  </a:extLst>
                </a:gridCol>
              </a:tblGrid>
              <a:tr h="190500">
                <a:tc>
                  <a:txBody>
                    <a:bodyPr/>
                    <a:lstStyle/>
                    <a:p>
                      <a:pPr algn="ctr" fontAlgn="b"/>
                      <a:r>
                        <a:rPr lang="en-US" sz="1600" u="none" strike="noStrike" dirty="0" err="1">
                          <a:effectLst/>
                        </a:rPr>
                        <a:t>model_name</a:t>
                      </a:r>
                      <a:endParaRPr lang="en-US" sz="16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var1</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estimate</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var2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estimate2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var3</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estimate3</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adjusted_r2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f.stat</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df</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p.value</a:t>
                      </a:r>
                      <a:endParaRPr lang="en-US" sz="16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85242852"/>
                  </a:ext>
                </a:extLst>
              </a:tr>
              <a:tr h="190500">
                <a:tc>
                  <a:txBody>
                    <a:bodyPr/>
                    <a:lstStyle/>
                    <a:p>
                      <a:pPr algn="l" fontAlgn="b"/>
                      <a:r>
                        <a:rPr lang="en-US" sz="1600" u="none" strike="noStrike" dirty="0">
                          <a:effectLst/>
                        </a:rPr>
                        <a:t>Fm10</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0.312661569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LFPP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-0.209790458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dirty="0" err="1">
                          <a:effectLst/>
                        </a:rPr>
                        <a:t>na</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na</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0.765305514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15.67386332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2 7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0.00259869</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39336304"/>
                  </a:ext>
                </a:extLst>
              </a:tr>
              <a:tr h="190500">
                <a:tc>
                  <a:txBody>
                    <a:bodyPr/>
                    <a:lstStyle/>
                    <a:p>
                      <a:pPr algn="l" fontAlgn="b"/>
                      <a:r>
                        <a:rPr lang="en-US" sz="1600" u="none" strike="noStrike" dirty="0">
                          <a:effectLst/>
                        </a:rPr>
                        <a:t>Fm4</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0.263436925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canopy</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-0.171468311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na</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na</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0.633976268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8.794284779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2 7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0.012310529</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56425936"/>
                  </a:ext>
                </a:extLst>
              </a:tr>
              <a:tr h="190500">
                <a:tc>
                  <a:txBody>
                    <a:bodyPr/>
                    <a:lstStyle/>
                    <a:p>
                      <a:pPr algn="l" fontAlgn="b"/>
                      <a:r>
                        <a:rPr lang="en-US" sz="1600" u="none" strike="noStrike" dirty="0">
                          <a:effectLst/>
                        </a:rPr>
                        <a:t>Fm34</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0.264055079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NH4.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-0.171113979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na</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na</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0.633850528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8.79006278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2 7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0.012325337</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9122860"/>
                  </a:ext>
                </a:extLst>
              </a:tr>
              <a:tr h="190500">
                <a:tc>
                  <a:txBody>
                    <a:bodyPr/>
                    <a:lstStyle/>
                    <a:p>
                      <a:pPr algn="l" fontAlgn="b"/>
                      <a:r>
                        <a:rPr lang="en-US" sz="1600" u="none" strike="noStrike" dirty="0">
                          <a:effectLst/>
                        </a:rPr>
                        <a:t>Fm49</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log.cond</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-0.235193285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NH4.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-0.252107645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dirty="0" err="1">
                          <a:effectLst/>
                        </a:rPr>
                        <a:t>na</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na</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0.631013908</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8.695581603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2 7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0.012662788</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93347386"/>
                  </a:ext>
                </a:extLst>
              </a:tr>
              <a:tr h="100756">
                <a:tc>
                  <a:txBody>
                    <a:bodyPr/>
                    <a:lstStyle/>
                    <a:p>
                      <a:pPr algn="l" fontAlgn="b"/>
                      <a:r>
                        <a:rPr lang="en-US" sz="1600" u="none" strike="noStrike" dirty="0">
                          <a:effectLst/>
                        </a:rPr>
                        <a:t>Fm74</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0.30138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LFPP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-0.23384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Rosgen.Index</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0.10252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0.8007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13.05</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3 6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0.004866</a:t>
                      </a:r>
                      <a:endParaRPr lang="en-US" sz="16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29432029"/>
                  </a:ext>
                </a:extLst>
              </a:tr>
            </a:tbl>
          </a:graphicData>
        </a:graphic>
      </p:graphicFrame>
      <p:sp>
        <p:nvSpPr>
          <p:cNvPr id="7" name="TextBox 6">
            <a:extLst>
              <a:ext uri="{FF2B5EF4-FFF2-40B4-BE49-F238E27FC236}">
                <a16:creationId xmlns:a16="http://schemas.microsoft.com/office/drawing/2014/main" id="{A48287B3-83A5-48CD-8E3E-600AD4D72E1C}"/>
              </a:ext>
            </a:extLst>
          </p:cNvPr>
          <p:cNvSpPr txBox="1"/>
          <p:nvPr/>
        </p:nvSpPr>
        <p:spPr>
          <a:xfrm>
            <a:off x="0" y="0"/>
            <a:ext cx="10426700" cy="369332"/>
          </a:xfrm>
          <a:prstGeom prst="rect">
            <a:avLst/>
          </a:prstGeom>
          <a:noFill/>
        </p:spPr>
        <p:txBody>
          <a:bodyPr wrap="square">
            <a:spAutoFit/>
          </a:bodyPr>
          <a:lstStyle/>
          <a:p>
            <a:r>
              <a:rPr lang="en-US" i="1" dirty="0"/>
              <a:t>3. Use multivariate regressions to create predictive models for fish and invertebrate community diversity.</a:t>
            </a:r>
          </a:p>
        </p:txBody>
      </p:sp>
      <p:sp>
        <p:nvSpPr>
          <p:cNvPr id="8" name="TextBox 7">
            <a:extLst>
              <a:ext uri="{FF2B5EF4-FFF2-40B4-BE49-F238E27FC236}">
                <a16:creationId xmlns:a16="http://schemas.microsoft.com/office/drawing/2014/main" id="{E869D421-9E0C-45F1-AB4D-29E44D99169F}"/>
              </a:ext>
            </a:extLst>
          </p:cNvPr>
          <p:cNvSpPr txBox="1"/>
          <p:nvPr/>
        </p:nvSpPr>
        <p:spPr>
          <a:xfrm>
            <a:off x="127000" y="3156347"/>
            <a:ext cx="7045711" cy="369332"/>
          </a:xfrm>
          <a:prstGeom prst="rect">
            <a:avLst/>
          </a:prstGeom>
          <a:noFill/>
        </p:spPr>
        <p:txBody>
          <a:bodyPr wrap="none" rtlCol="0">
            <a:spAutoFit/>
          </a:bodyPr>
          <a:lstStyle/>
          <a:p>
            <a:r>
              <a:rPr lang="en-US" dirty="0"/>
              <a:t>Top ten Multivariate regression models predicting fish Shannon diversity.</a:t>
            </a:r>
          </a:p>
        </p:txBody>
      </p:sp>
      <p:sp>
        <p:nvSpPr>
          <p:cNvPr id="9" name="TextBox 8">
            <a:extLst>
              <a:ext uri="{FF2B5EF4-FFF2-40B4-BE49-F238E27FC236}">
                <a16:creationId xmlns:a16="http://schemas.microsoft.com/office/drawing/2014/main" id="{1DB6DC6C-C4B1-4CB2-B8EA-582AA366C12E}"/>
              </a:ext>
            </a:extLst>
          </p:cNvPr>
          <p:cNvSpPr txBox="1"/>
          <p:nvPr/>
        </p:nvSpPr>
        <p:spPr>
          <a:xfrm>
            <a:off x="127000" y="5019677"/>
            <a:ext cx="8373703" cy="369332"/>
          </a:xfrm>
          <a:prstGeom prst="rect">
            <a:avLst/>
          </a:prstGeom>
          <a:noFill/>
        </p:spPr>
        <p:txBody>
          <a:bodyPr wrap="none" rtlCol="0">
            <a:spAutoFit/>
          </a:bodyPr>
          <a:lstStyle/>
          <a:p>
            <a:r>
              <a:rPr lang="en-US" dirty="0"/>
              <a:t>Summary statistics for top five multivariate regressions predicant fish Shannon diversity</a:t>
            </a:r>
          </a:p>
        </p:txBody>
      </p:sp>
      <p:sp>
        <p:nvSpPr>
          <p:cNvPr id="11" name="TextBox 10">
            <a:extLst>
              <a:ext uri="{FF2B5EF4-FFF2-40B4-BE49-F238E27FC236}">
                <a16:creationId xmlns:a16="http://schemas.microsoft.com/office/drawing/2014/main" id="{D1FFAC82-F3FB-471B-831F-788CE255C606}"/>
              </a:ext>
            </a:extLst>
          </p:cNvPr>
          <p:cNvSpPr txBox="1"/>
          <p:nvPr/>
        </p:nvSpPr>
        <p:spPr>
          <a:xfrm>
            <a:off x="127001" y="5591176"/>
            <a:ext cx="12064999" cy="1169551"/>
          </a:xfrm>
          <a:prstGeom prst="rect">
            <a:avLst/>
          </a:prstGeom>
          <a:noFill/>
        </p:spPr>
        <p:txBody>
          <a:bodyPr wrap="square">
            <a:spAutoFit/>
          </a:bodyPr>
          <a:lstStyle/>
          <a:p>
            <a:r>
              <a:rPr lang="en-US" sz="1400" dirty="0"/>
              <a:t># Precipitation is a predictor in the top multivariate models and has the largest estimated slope compared to all other scaled environmental variables in the exhaustive multivariate regression.</a:t>
            </a:r>
          </a:p>
          <a:p>
            <a:r>
              <a:rPr lang="en-US" sz="1400" dirty="0"/>
              <a:t># One multivariate regression utilizes 2 water quality parameters (conductivity and NH4).</a:t>
            </a:r>
          </a:p>
          <a:p>
            <a:r>
              <a:rPr lang="en-US" sz="1400" dirty="0"/>
              <a:t># Positive predictors of fish diversity include AP and </a:t>
            </a:r>
            <a:r>
              <a:rPr lang="en-US" sz="1400" dirty="0" err="1"/>
              <a:t>Rosgen</a:t>
            </a:r>
            <a:r>
              <a:rPr lang="en-US" sz="1400" dirty="0"/>
              <a:t> Index</a:t>
            </a:r>
          </a:p>
          <a:p>
            <a:r>
              <a:rPr lang="en-US" sz="1400" dirty="0"/>
              <a:t># Negative predictors of fish diversity include LFPP, canopy, NH4., </a:t>
            </a:r>
            <a:r>
              <a:rPr lang="en-US" sz="1400" dirty="0" err="1"/>
              <a:t>log.cond</a:t>
            </a:r>
            <a:endParaRPr lang="en-US" sz="1400" dirty="0"/>
          </a:p>
        </p:txBody>
      </p:sp>
      <p:pic>
        <p:nvPicPr>
          <p:cNvPr id="10" name="Picture 2" descr="See the source image">
            <a:extLst>
              <a:ext uri="{FF2B5EF4-FFF2-40B4-BE49-F238E27FC236}">
                <a16:creationId xmlns:a16="http://schemas.microsoft.com/office/drawing/2014/main" id="{A2874EB7-A9A9-487A-8BFD-23754F8D54D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885" b="89951" l="9500" r="91750">
                        <a14:foregroundMark x1="91750" y1="41186" x2="91250" y2="50577"/>
                        <a14:foregroundMark x1="9500" y1="56013" x2="9500" y2="56013"/>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11289411" y="0"/>
            <a:ext cx="775589" cy="588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8819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B9E65E2-5C75-4877-B9B8-CA5ED25CE46C}"/>
              </a:ext>
            </a:extLst>
          </p:cNvPr>
          <p:cNvPicPr>
            <a:picLocks noChangeAspect="1"/>
          </p:cNvPicPr>
          <p:nvPr/>
        </p:nvPicPr>
        <p:blipFill>
          <a:blip r:embed="rId2"/>
          <a:stretch>
            <a:fillRect/>
          </a:stretch>
        </p:blipFill>
        <p:spPr>
          <a:xfrm>
            <a:off x="67112" y="0"/>
            <a:ext cx="4761905" cy="4761905"/>
          </a:xfrm>
          <a:prstGeom prst="rect">
            <a:avLst/>
          </a:prstGeom>
        </p:spPr>
      </p:pic>
      <p:sp>
        <p:nvSpPr>
          <p:cNvPr id="7" name="TextBox 6">
            <a:extLst>
              <a:ext uri="{FF2B5EF4-FFF2-40B4-BE49-F238E27FC236}">
                <a16:creationId xmlns:a16="http://schemas.microsoft.com/office/drawing/2014/main" id="{FF5F790E-A050-46FA-99AE-7DA5305A24C2}"/>
              </a:ext>
            </a:extLst>
          </p:cNvPr>
          <p:cNvSpPr txBox="1"/>
          <p:nvPr/>
        </p:nvSpPr>
        <p:spPr>
          <a:xfrm>
            <a:off x="522790" y="4987255"/>
            <a:ext cx="3716323" cy="646331"/>
          </a:xfrm>
          <a:prstGeom prst="rect">
            <a:avLst/>
          </a:prstGeom>
          <a:noFill/>
        </p:spPr>
        <p:txBody>
          <a:bodyPr wrap="square" rtlCol="0">
            <a:spAutoFit/>
          </a:bodyPr>
          <a:lstStyle/>
          <a:p>
            <a:r>
              <a:rPr lang="en-US" dirty="0"/>
              <a:t>Invertebrate Shannon index plotted against Low Flow Pulse Percent.</a:t>
            </a:r>
          </a:p>
        </p:txBody>
      </p:sp>
      <p:sp>
        <p:nvSpPr>
          <p:cNvPr id="8" name="TextBox 7">
            <a:extLst>
              <a:ext uri="{FF2B5EF4-FFF2-40B4-BE49-F238E27FC236}">
                <a16:creationId xmlns:a16="http://schemas.microsoft.com/office/drawing/2014/main" id="{BBDEF8EB-8608-4551-99AD-3362989C1B53}"/>
              </a:ext>
            </a:extLst>
          </p:cNvPr>
          <p:cNvSpPr txBox="1"/>
          <p:nvPr/>
        </p:nvSpPr>
        <p:spPr>
          <a:xfrm>
            <a:off x="7293424" y="3079244"/>
            <a:ext cx="3001993" cy="1477328"/>
          </a:xfrm>
          <a:prstGeom prst="rect">
            <a:avLst/>
          </a:prstGeom>
          <a:noFill/>
        </p:spPr>
        <p:txBody>
          <a:bodyPr wrap="square" rtlCol="0">
            <a:spAutoFit/>
          </a:bodyPr>
          <a:lstStyle/>
          <a:p>
            <a:r>
              <a:rPr lang="en-US" dirty="0"/>
              <a:t>Linear regression statistics for invertebrate Shannon index versus </a:t>
            </a:r>
            <a:r>
              <a:rPr lang="en-US" i="1" dirty="0">
                <a:solidFill>
                  <a:srgbClr val="FF0000"/>
                </a:solidFill>
              </a:rPr>
              <a:t>a-priori</a:t>
            </a:r>
            <a:r>
              <a:rPr lang="en-US" i="1" dirty="0"/>
              <a:t> </a:t>
            </a:r>
            <a:r>
              <a:rPr lang="en-US" dirty="0"/>
              <a:t>selected environmental variables </a:t>
            </a:r>
          </a:p>
          <a:p>
            <a:endParaRPr lang="en-US" dirty="0"/>
          </a:p>
        </p:txBody>
      </p:sp>
      <p:graphicFrame>
        <p:nvGraphicFramePr>
          <p:cNvPr id="10" name="Table 9">
            <a:extLst>
              <a:ext uri="{FF2B5EF4-FFF2-40B4-BE49-F238E27FC236}">
                <a16:creationId xmlns:a16="http://schemas.microsoft.com/office/drawing/2014/main" id="{DA2BE6C0-7BBE-4FD3-8372-BDA331E484FC}"/>
              </a:ext>
            </a:extLst>
          </p:cNvPr>
          <p:cNvGraphicFramePr>
            <a:graphicFrameLocks noGrp="1"/>
          </p:cNvGraphicFramePr>
          <p:nvPr>
            <p:extLst>
              <p:ext uri="{D42A27DB-BD31-4B8C-83A1-F6EECF244321}">
                <p14:modId xmlns:p14="http://schemas.microsoft.com/office/powerpoint/2010/main" val="11961199"/>
              </p:ext>
            </p:extLst>
          </p:nvPr>
        </p:nvGraphicFramePr>
        <p:xfrm>
          <a:off x="6756167" y="886224"/>
          <a:ext cx="3894605" cy="2063904"/>
        </p:xfrm>
        <a:graphic>
          <a:graphicData uri="http://schemas.openxmlformats.org/drawingml/2006/table">
            <a:tbl>
              <a:tblPr>
                <a:tableStyleId>{5C22544A-7EE6-4342-B048-85BDC9FD1C3A}</a:tableStyleId>
              </a:tblPr>
              <a:tblGrid>
                <a:gridCol w="869425">
                  <a:extLst>
                    <a:ext uri="{9D8B030D-6E8A-4147-A177-3AD203B41FA5}">
                      <a16:colId xmlns:a16="http://schemas.microsoft.com/office/drawing/2014/main" val="199746271"/>
                    </a:ext>
                  </a:extLst>
                </a:gridCol>
                <a:gridCol w="605036">
                  <a:extLst>
                    <a:ext uri="{9D8B030D-6E8A-4147-A177-3AD203B41FA5}">
                      <a16:colId xmlns:a16="http://schemas.microsoft.com/office/drawing/2014/main" val="3619775158"/>
                    </a:ext>
                  </a:extLst>
                </a:gridCol>
                <a:gridCol w="605036">
                  <a:extLst>
                    <a:ext uri="{9D8B030D-6E8A-4147-A177-3AD203B41FA5}">
                      <a16:colId xmlns:a16="http://schemas.microsoft.com/office/drawing/2014/main" val="3924515880"/>
                    </a:ext>
                  </a:extLst>
                </a:gridCol>
                <a:gridCol w="605036">
                  <a:extLst>
                    <a:ext uri="{9D8B030D-6E8A-4147-A177-3AD203B41FA5}">
                      <a16:colId xmlns:a16="http://schemas.microsoft.com/office/drawing/2014/main" val="1759245603"/>
                    </a:ext>
                  </a:extLst>
                </a:gridCol>
                <a:gridCol w="605036">
                  <a:extLst>
                    <a:ext uri="{9D8B030D-6E8A-4147-A177-3AD203B41FA5}">
                      <a16:colId xmlns:a16="http://schemas.microsoft.com/office/drawing/2014/main" val="1993768871"/>
                    </a:ext>
                  </a:extLst>
                </a:gridCol>
                <a:gridCol w="605036">
                  <a:extLst>
                    <a:ext uri="{9D8B030D-6E8A-4147-A177-3AD203B41FA5}">
                      <a16:colId xmlns:a16="http://schemas.microsoft.com/office/drawing/2014/main" val="3470139436"/>
                    </a:ext>
                  </a:extLst>
                </a:gridCol>
              </a:tblGrid>
              <a:tr h="257988">
                <a:tc>
                  <a:txBody>
                    <a:bodyPr/>
                    <a:lstStyle/>
                    <a:p>
                      <a:pPr algn="ctr" fontAlgn="b"/>
                      <a:r>
                        <a:rPr lang="en-US" sz="1200" u="none" strike="noStrike">
                          <a:effectLst/>
                        </a:rPr>
                        <a:t>predictor</a:t>
                      </a:r>
                      <a:endParaRPr lang="en-US" sz="12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estimate</a:t>
                      </a:r>
                      <a:endParaRPr lang="en-US" sz="12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df</a:t>
                      </a:r>
                      <a:endParaRPr lang="en-US" sz="12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r2</a:t>
                      </a:r>
                      <a:endParaRPr lang="en-US" sz="12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f.stat</a:t>
                      </a:r>
                      <a:endParaRPr lang="en-US" sz="12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p.value</a:t>
                      </a:r>
                      <a:endParaRPr lang="en-US" sz="12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61097089"/>
                  </a:ext>
                </a:extLst>
              </a:tr>
              <a:tr h="257988">
                <a:tc>
                  <a:txBody>
                    <a:bodyPr/>
                    <a:lstStyle/>
                    <a:p>
                      <a:pPr algn="l" fontAlgn="b"/>
                      <a:r>
                        <a:rPr lang="en-US" sz="1200" u="none" strike="noStrike">
                          <a:effectLst/>
                        </a:rPr>
                        <a:t>AP</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-0.00302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2 8</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0.01736</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0.141333</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0.716733</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3176969"/>
                  </a:ext>
                </a:extLst>
              </a:tr>
              <a:tr h="257988">
                <a:tc>
                  <a:txBody>
                    <a:bodyPr/>
                    <a:lstStyle/>
                    <a:p>
                      <a:pPr algn="l" fontAlgn="b"/>
                      <a:r>
                        <a:rPr lang="en-US" sz="1200" u="none" strike="noStrike">
                          <a:effectLst/>
                        </a:rPr>
                        <a:t>log.cond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-0.13388</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2 8</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0.091107</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0.801919</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0.396664</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63226313"/>
                  </a:ext>
                </a:extLst>
              </a:tr>
              <a:tr h="257988">
                <a:tc>
                  <a:txBody>
                    <a:bodyPr/>
                    <a:lstStyle/>
                    <a:p>
                      <a:pPr algn="l" fontAlgn="b"/>
                      <a:r>
                        <a:rPr lang="en-US" sz="1200" u="none" strike="noStrike">
                          <a:effectLst/>
                        </a:rPr>
                        <a:t>Rosgen.Index</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-0.05419</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2 8</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0.167748</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1.612478</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0.239833</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237606419"/>
                  </a:ext>
                </a:extLst>
              </a:tr>
              <a:tr h="257988">
                <a:tc>
                  <a:txBody>
                    <a:bodyPr/>
                    <a:lstStyle/>
                    <a:p>
                      <a:pPr algn="l" fontAlgn="b"/>
                      <a:r>
                        <a:rPr lang="en-US" sz="1200" u="none" strike="noStrike">
                          <a:effectLst/>
                        </a:rPr>
                        <a:t>canopy</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-0.00022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2 8</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0.000243</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0.001946</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0.965892</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57253501"/>
                  </a:ext>
                </a:extLst>
              </a:tr>
              <a:tr h="257988">
                <a:tc>
                  <a:txBody>
                    <a:bodyPr/>
                    <a:lstStyle/>
                    <a:p>
                      <a:pPr algn="l" fontAlgn="b"/>
                      <a:r>
                        <a:rPr lang="en-US" sz="1200" u="none" strike="noStrike">
                          <a:effectLst/>
                        </a:rPr>
                        <a:t>NH4.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-0.06524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2 8</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dirty="0">
                          <a:effectLst/>
                        </a:rPr>
                        <a:t>8.28E-05</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0.000662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0.980096</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24018122"/>
                  </a:ext>
                </a:extLst>
              </a:tr>
              <a:tr h="257988">
                <a:tc>
                  <a:txBody>
                    <a:bodyPr/>
                    <a:lstStyle/>
                    <a:p>
                      <a:pPr algn="l" fontAlgn="b"/>
                      <a:r>
                        <a:rPr lang="en-US" sz="1200" u="none" strike="noStrike">
                          <a:effectLst/>
                        </a:rPr>
                        <a:t>flash.index</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0.622914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2 8</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0.075173</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0.650264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0.443328</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13876767"/>
                  </a:ext>
                </a:extLst>
              </a:tr>
              <a:tr h="257988">
                <a:tc>
                  <a:txBody>
                    <a:bodyPr/>
                    <a:lstStyle/>
                    <a:p>
                      <a:pPr algn="l" fontAlgn="b"/>
                      <a:r>
                        <a:rPr lang="en-US" sz="1200" u="none" strike="noStrike" dirty="0">
                          <a:effectLst/>
                          <a:highlight>
                            <a:srgbClr val="FFFF00"/>
                          </a:highlight>
                        </a:rPr>
                        <a:t>LFPP</a:t>
                      </a:r>
                      <a:endParaRPr lang="en-US" sz="12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200" u="none" strike="noStrike" dirty="0">
                          <a:effectLst/>
                          <a:highlight>
                            <a:srgbClr val="FFFF00"/>
                          </a:highlight>
                        </a:rPr>
                        <a:t>-0.03498</a:t>
                      </a:r>
                      <a:endParaRPr lang="en-US" sz="12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l" fontAlgn="b"/>
                      <a:r>
                        <a:rPr lang="en-US" sz="1200" u="none" strike="noStrike" dirty="0">
                          <a:effectLst/>
                          <a:highlight>
                            <a:srgbClr val="FFFF00"/>
                          </a:highlight>
                        </a:rPr>
                        <a:t>2 8</a:t>
                      </a:r>
                      <a:endParaRPr lang="en-US" sz="12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200" u="none" strike="noStrike" dirty="0">
                          <a:effectLst/>
                          <a:highlight>
                            <a:srgbClr val="FFFF00"/>
                          </a:highlight>
                        </a:rPr>
                        <a:t>0.411386</a:t>
                      </a:r>
                      <a:endParaRPr lang="en-US" sz="12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200" u="none" strike="noStrike" dirty="0">
                          <a:effectLst/>
                          <a:highlight>
                            <a:srgbClr val="FFFF00"/>
                          </a:highlight>
                        </a:rPr>
                        <a:t>5.591259</a:t>
                      </a:r>
                      <a:endParaRPr lang="en-US" sz="1200" b="0" i="0" u="none" strike="noStrike" dirty="0">
                        <a:solidFill>
                          <a:srgbClr val="000000"/>
                        </a:solidFill>
                        <a:effectLst/>
                        <a:highlight>
                          <a:srgbClr val="FFFF00"/>
                        </a:highlight>
                        <a:latin typeface="Calibri" panose="020F0502020204030204" pitchFamily="34" charset="0"/>
                      </a:endParaRPr>
                    </a:p>
                  </a:txBody>
                  <a:tcPr marL="9525" marR="9525" marT="9525" marB="0" anchor="b"/>
                </a:tc>
                <a:tc>
                  <a:txBody>
                    <a:bodyPr/>
                    <a:lstStyle/>
                    <a:p>
                      <a:pPr algn="r" fontAlgn="b"/>
                      <a:r>
                        <a:rPr lang="en-US" sz="1200" u="none" strike="noStrike" dirty="0">
                          <a:effectLst/>
                          <a:highlight>
                            <a:srgbClr val="FFFF00"/>
                          </a:highlight>
                        </a:rPr>
                        <a:t>0.045631</a:t>
                      </a:r>
                      <a:endParaRPr lang="en-US" sz="1200" b="0" i="0" u="none" strike="noStrike" dirty="0">
                        <a:solidFill>
                          <a:srgbClr val="000000"/>
                        </a:solidFill>
                        <a:effectLst/>
                        <a:highlight>
                          <a:srgbClr val="FFFF00"/>
                        </a:highlight>
                        <a:latin typeface="Calibri" panose="020F0502020204030204" pitchFamily="34" charset="0"/>
                      </a:endParaRPr>
                    </a:p>
                  </a:txBody>
                  <a:tcPr marL="9525" marR="9525" marT="9525" marB="0" anchor="b"/>
                </a:tc>
                <a:extLst>
                  <a:ext uri="{0D108BD9-81ED-4DB2-BD59-A6C34878D82A}">
                    <a16:rowId xmlns:a16="http://schemas.microsoft.com/office/drawing/2014/main" val="1466546771"/>
                  </a:ext>
                </a:extLst>
              </a:tr>
            </a:tbl>
          </a:graphicData>
        </a:graphic>
      </p:graphicFrame>
      <p:pic>
        <p:nvPicPr>
          <p:cNvPr id="11" name="Picture 10">
            <a:extLst>
              <a:ext uri="{FF2B5EF4-FFF2-40B4-BE49-F238E27FC236}">
                <a16:creationId xmlns:a16="http://schemas.microsoft.com/office/drawing/2014/main" id="{A642E099-5C43-4768-A369-AE8C9E1AFE0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11174136" y="0"/>
            <a:ext cx="1017864" cy="1017864"/>
          </a:xfrm>
          <a:prstGeom prst="rect">
            <a:avLst/>
          </a:prstGeom>
        </p:spPr>
      </p:pic>
      <p:sp>
        <p:nvSpPr>
          <p:cNvPr id="12" name="TextBox 11">
            <a:extLst>
              <a:ext uri="{FF2B5EF4-FFF2-40B4-BE49-F238E27FC236}">
                <a16:creationId xmlns:a16="http://schemas.microsoft.com/office/drawing/2014/main" id="{E36C5B89-21EC-41B6-A129-91AD7F127408}"/>
              </a:ext>
            </a:extLst>
          </p:cNvPr>
          <p:cNvSpPr txBox="1"/>
          <p:nvPr/>
        </p:nvSpPr>
        <p:spPr>
          <a:xfrm rot="16200000">
            <a:off x="-496289" y="2243699"/>
            <a:ext cx="1454244" cy="461665"/>
          </a:xfrm>
          <a:prstGeom prst="rect">
            <a:avLst/>
          </a:prstGeom>
          <a:solidFill>
            <a:schemeClr val="bg1"/>
          </a:solidFill>
        </p:spPr>
        <p:txBody>
          <a:bodyPr wrap="none" rtlCol="0">
            <a:spAutoFit/>
          </a:bodyPr>
          <a:lstStyle/>
          <a:p>
            <a:r>
              <a:rPr lang="en-US" sz="2400" dirty="0"/>
              <a:t>Shannon</a:t>
            </a:r>
            <a:r>
              <a:rPr lang="en-US" sz="2400" baseline="30000" dirty="0"/>
              <a:t>(</a:t>
            </a:r>
            <a:r>
              <a:rPr lang="en-US" sz="2400" baseline="30000" dirty="0" err="1"/>
              <a:t>i</a:t>
            </a:r>
            <a:r>
              <a:rPr lang="en-US" sz="2400" baseline="30000" dirty="0"/>
              <a:t>)</a:t>
            </a:r>
            <a:endParaRPr lang="en-US" sz="2400" dirty="0"/>
          </a:p>
        </p:txBody>
      </p:sp>
      <p:sp>
        <p:nvSpPr>
          <p:cNvPr id="2" name="Rectangle 1">
            <a:extLst>
              <a:ext uri="{FF2B5EF4-FFF2-40B4-BE49-F238E27FC236}">
                <a16:creationId xmlns:a16="http://schemas.microsoft.com/office/drawing/2014/main" id="{958C5369-A560-4EFB-AF21-769F5BC7DA01}"/>
              </a:ext>
            </a:extLst>
          </p:cNvPr>
          <p:cNvSpPr/>
          <p:nvPr/>
        </p:nvSpPr>
        <p:spPr>
          <a:xfrm>
            <a:off x="159391" y="799453"/>
            <a:ext cx="302275" cy="9479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4744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B297F433-9B52-4F6A-8F08-08F8ECDA81C3}"/>
              </a:ext>
            </a:extLst>
          </p:cNvPr>
          <p:cNvGraphicFramePr>
            <a:graphicFrameLocks noGrp="1"/>
          </p:cNvGraphicFramePr>
          <p:nvPr>
            <p:extLst>
              <p:ext uri="{D42A27DB-BD31-4B8C-83A1-F6EECF244321}">
                <p14:modId xmlns:p14="http://schemas.microsoft.com/office/powerpoint/2010/main" val="1685768929"/>
              </p:ext>
            </p:extLst>
          </p:nvPr>
        </p:nvGraphicFramePr>
        <p:xfrm>
          <a:off x="214313" y="152400"/>
          <a:ext cx="10687054" cy="2787015"/>
        </p:xfrm>
        <a:graphic>
          <a:graphicData uri="http://schemas.openxmlformats.org/drawingml/2006/table">
            <a:tbl>
              <a:tblPr>
                <a:tableStyleId>{5C22544A-7EE6-4342-B048-85BDC9FD1C3A}</a:tableStyleId>
              </a:tblPr>
              <a:tblGrid>
                <a:gridCol w="763361">
                  <a:extLst>
                    <a:ext uri="{9D8B030D-6E8A-4147-A177-3AD203B41FA5}">
                      <a16:colId xmlns:a16="http://schemas.microsoft.com/office/drawing/2014/main" val="477122172"/>
                    </a:ext>
                  </a:extLst>
                </a:gridCol>
                <a:gridCol w="763361">
                  <a:extLst>
                    <a:ext uri="{9D8B030D-6E8A-4147-A177-3AD203B41FA5}">
                      <a16:colId xmlns:a16="http://schemas.microsoft.com/office/drawing/2014/main" val="2626867108"/>
                    </a:ext>
                  </a:extLst>
                </a:gridCol>
                <a:gridCol w="763361">
                  <a:extLst>
                    <a:ext uri="{9D8B030D-6E8A-4147-A177-3AD203B41FA5}">
                      <a16:colId xmlns:a16="http://schemas.microsoft.com/office/drawing/2014/main" val="3010146226"/>
                    </a:ext>
                  </a:extLst>
                </a:gridCol>
                <a:gridCol w="763361">
                  <a:extLst>
                    <a:ext uri="{9D8B030D-6E8A-4147-A177-3AD203B41FA5}">
                      <a16:colId xmlns:a16="http://schemas.microsoft.com/office/drawing/2014/main" val="2735480256"/>
                    </a:ext>
                  </a:extLst>
                </a:gridCol>
                <a:gridCol w="763361">
                  <a:extLst>
                    <a:ext uri="{9D8B030D-6E8A-4147-A177-3AD203B41FA5}">
                      <a16:colId xmlns:a16="http://schemas.microsoft.com/office/drawing/2014/main" val="2167892751"/>
                    </a:ext>
                  </a:extLst>
                </a:gridCol>
                <a:gridCol w="763361">
                  <a:extLst>
                    <a:ext uri="{9D8B030D-6E8A-4147-A177-3AD203B41FA5}">
                      <a16:colId xmlns:a16="http://schemas.microsoft.com/office/drawing/2014/main" val="265395557"/>
                    </a:ext>
                  </a:extLst>
                </a:gridCol>
                <a:gridCol w="763361">
                  <a:extLst>
                    <a:ext uri="{9D8B030D-6E8A-4147-A177-3AD203B41FA5}">
                      <a16:colId xmlns:a16="http://schemas.microsoft.com/office/drawing/2014/main" val="1995603278"/>
                    </a:ext>
                  </a:extLst>
                </a:gridCol>
                <a:gridCol w="763361">
                  <a:extLst>
                    <a:ext uri="{9D8B030D-6E8A-4147-A177-3AD203B41FA5}">
                      <a16:colId xmlns:a16="http://schemas.microsoft.com/office/drawing/2014/main" val="2711694986"/>
                    </a:ext>
                  </a:extLst>
                </a:gridCol>
                <a:gridCol w="763361">
                  <a:extLst>
                    <a:ext uri="{9D8B030D-6E8A-4147-A177-3AD203B41FA5}">
                      <a16:colId xmlns:a16="http://schemas.microsoft.com/office/drawing/2014/main" val="2876974420"/>
                    </a:ext>
                  </a:extLst>
                </a:gridCol>
                <a:gridCol w="763361">
                  <a:extLst>
                    <a:ext uri="{9D8B030D-6E8A-4147-A177-3AD203B41FA5}">
                      <a16:colId xmlns:a16="http://schemas.microsoft.com/office/drawing/2014/main" val="2313920522"/>
                    </a:ext>
                  </a:extLst>
                </a:gridCol>
                <a:gridCol w="763361">
                  <a:extLst>
                    <a:ext uri="{9D8B030D-6E8A-4147-A177-3AD203B41FA5}">
                      <a16:colId xmlns:a16="http://schemas.microsoft.com/office/drawing/2014/main" val="1671708315"/>
                    </a:ext>
                  </a:extLst>
                </a:gridCol>
                <a:gridCol w="763361">
                  <a:extLst>
                    <a:ext uri="{9D8B030D-6E8A-4147-A177-3AD203B41FA5}">
                      <a16:colId xmlns:a16="http://schemas.microsoft.com/office/drawing/2014/main" val="4060281229"/>
                    </a:ext>
                  </a:extLst>
                </a:gridCol>
                <a:gridCol w="763361">
                  <a:extLst>
                    <a:ext uri="{9D8B030D-6E8A-4147-A177-3AD203B41FA5}">
                      <a16:colId xmlns:a16="http://schemas.microsoft.com/office/drawing/2014/main" val="2554287444"/>
                    </a:ext>
                  </a:extLst>
                </a:gridCol>
                <a:gridCol w="763361">
                  <a:extLst>
                    <a:ext uri="{9D8B030D-6E8A-4147-A177-3AD203B41FA5}">
                      <a16:colId xmlns:a16="http://schemas.microsoft.com/office/drawing/2014/main" val="2643577016"/>
                    </a:ext>
                  </a:extLst>
                </a:gridCol>
              </a:tblGrid>
              <a:tr h="190500">
                <a:tc>
                  <a:txBody>
                    <a:bodyPr/>
                    <a:lstStyle/>
                    <a:p>
                      <a:pPr algn="l" fontAlgn="b"/>
                      <a:r>
                        <a:rPr lang="en-US" sz="1600" u="none" strike="noStrike">
                          <a:effectLst/>
                        </a:rPr>
                        <a:t>model</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(Int)</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cnp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fls.ind</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LFP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log.cnd</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NH4.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Rsg.Ind</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df</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logLik</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AICc</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delta</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weight</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57603649"/>
                  </a:ext>
                </a:extLst>
              </a:tr>
              <a:tr h="190500">
                <a:tc>
                  <a:txBody>
                    <a:bodyPr/>
                    <a:lstStyle/>
                    <a:p>
                      <a:pPr algn="r" fontAlgn="b"/>
                      <a:r>
                        <a:rPr lang="en-US" sz="1600" u="none" strike="noStrike">
                          <a:effectLst/>
                        </a:rPr>
                        <a:t>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3.057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-0.03498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-3.236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16.5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0.299</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22361669"/>
                  </a:ext>
                </a:extLst>
              </a:tr>
              <a:tr h="190500">
                <a:tc>
                  <a:txBody>
                    <a:bodyPr/>
                    <a:lstStyle/>
                    <a:p>
                      <a:pPr algn="r" fontAlgn="b"/>
                      <a:r>
                        <a:rPr lang="en-US" sz="1600" u="none" strike="noStrike">
                          <a:effectLst/>
                        </a:rPr>
                        <a:t>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2.727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-5.886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17.5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1.01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0.18</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62424906"/>
                  </a:ext>
                </a:extLst>
              </a:tr>
              <a:tr h="190500">
                <a:tc>
                  <a:txBody>
                    <a:bodyPr/>
                    <a:lstStyle/>
                    <a:p>
                      <a:pPr algn="r" fontAlgn="b"/>
                      <a:r>
                        <a:rPr lang="en-US" sz="1600" u="none" strike="noStrike">
                          <a:effectLst/>
                        </a:rPr>
                        <a:t>41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2.676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-0.05369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4.133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-0.967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17.9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1.46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0.144</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52552003"/>
                  </a:ext>
                </a:extLst>
              </a:tr>
              <a:tr h="190500">
                <a:tc>
                  <a:txBody>
                    <a:bodyPr/>
                    <a:lstStyle/>
                    <a:p>
                      <a:pPr algn="r" fontAlgn="b"/>
                      <a:r>
                        <a:rPr lang="en-US" sz="1600" u="none" strike="noStrike">
                          <a:effectLst/>
                        </a:rPr>
                        <a:t>65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3.596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-0.05419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-4.968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19.9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3.46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0.053</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37148135"/>
                  </a:ext>
                </a:extLst>
              </a:tr>
              <a:tr h="190500">
                <a:tc>
                  <a:txBody>
                    <a:bodyPr/>
                    <a:lstStyle/>
                    <a:p>
                      <a:pPr algn="r" fontAlgn="b"/>
                      <a:r>
                        <a:rPr lang="en-US" sz="1600" u="none" strike="noStrike">
                          <a:effectLst/>
                        </a:rPr>
                        <a:t>17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3.629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-0.1339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-5.409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20.8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4.34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0.034</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18508873"/>
                  </a:ext>
                </a:extLst>
              </a:tr>
              <a:tr h="190500">
                <a:tc>
                  <a:txBody>
                    <a:bodyPr/>
                    <a:lstStyle/>
                    <a:p>
                      <a:pPr algn="r" fontAlgn="b"/>
                      <a:r>
                        <a:rPr lang="en-US" sz="1600" u="none" strike="noStrike">
                          <a:effectLst/>
                        </a:rPr>
                        <a:t>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2.159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0.6229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-5.495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4.52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0.031</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55604088"/>
                  </a:ext>
                </a:extLst>
              </a:tr>
              <a:tr h="190500">
                <a:tc>
                  <a:txBody>
                    <a:bodyPr/>
                    <a:lstStyle/>
                    <a:p>
                      <a:pPr algn="r" fontAlgn="b"/>
                      <a:r>
                        <a:rPr lang="en-US" sz="1600" u="none" strike="noStrike">
                          <a:effectLst/>
                        </a:rPr>
                        <a:t>11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2.926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4.41E-03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-0.04203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-2.524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4.58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60102831"/>
                  </a:ext>
                </a:extLst>
              </a:tr>
              <a:tr h="190500">
                <a:tc>
                  <a:txBody>
                    <a:bodyPr/>
                    <a:lstStyle/>
                    <a:p>
                      <a:pPr algn="r" fontAlgn="b"/>
                      <a:r>
                        <a:rPr lang="en-US" sz="1600" u="none" strike="noStrike">
                          <a:effectLst/>
                        </a:rPr>
                        <a:t>73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3.628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-0.03162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-0.03754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-2.538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21.1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72259349"/>
                  </a:ext>
                </a:extLst>
              </a:tr>
              <a:tr h="190500">
                <a:tc>
                  <a:txBody>
                    <a:bodyPr/>
                    <a:lstStyle/>
                    <a:p>
                      <a:pPr algn="r" fontAlgn="b"/>
                      <a:r>
                        <a:rPr lang="en-US" sz="1600" u="none" strike="noStrike">
                          <a:effectLst/>
                        </a:rPr>
                        <a:t>10</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3.587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-0.00551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-0.03708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-2.733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21.5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4.99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0.025</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87615692"/>
                  </a:ext>
                </a:extLst>
              </a:tr>
              <a:tr h="190500">
                <a:tc>
                  <a:txBody>
                    <a:bodyPr/>
                    <a:lstStyle/>
                    <a:p>
                      <a:pPr algn="r" fontAlgn="b"/>
                      <a:r>
                        <a:rPr lang="en-US" sz="1600" u="none" strike="noStrike">
                          <a:effectLst/>
                        </a:rPr>
                        <a:t>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3.006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-0.00302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-5.799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21.6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5.12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0.023</a:t>
                      </a:r>
                      <a:endParaRPr lang="en-US" sz="16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78720638"/>
                  </a:ext>
                </a:extLst>
              </a:tr>
            </a:tbl>
          </a:graphicData>
        </a:graphic>
      </p:graphicFrame>
      <p:graphicFrame>
        <p:nvGraphicFramePr>
          <p:cNvPr id="4" name="Table 3">
            <a:extLst>
              <a:ext uri="{FF2B5EF4-FFF2-40B4-BE49-F238E27FC236}">
                <a16:creationId xmlns:a16="http://schemas.microsoft.com/office/drawing/2014/main" id="{ED6132D5-9399-4EDD-9790-91CF1237660D}"/>
              </a:ext>
            </a:extLst>
          </p:cNvPr>
          <p:cNvGraphicFramePr>
            <a:graphicFrameLocks noGrp="1"/>
          </p:cNvGraphicFramePr>
          <p:nvPr>
            <p:extLst>
              <p:ext uri="{D42A27DB-BD31-4B8C-83A1-F6EECF244321}">
                <p14:modId xmlns:p14="http://schemas.microsoft.com/office/powerpoint/2010/main" val="619986472"/>
              </p:ext>
            </p:extLst>
          </p:nvPr>
        </p:nvGraphicFramePr>
        <p:xfrm>
          <a:off x="214312" y="3918586"/>
          <a:ext cx="10687055" cy="1013460"/>
        </p:xfrm>
        <a:graphic>
          <a:graphicData uri="http://schemas.openxmlformats.org/drawingml/2006/table">
            <a:tbl>
              <a:tblPr>
                <a:tableStyleId>{5C22544A-7EE6-4342-B048-85BDC9FD1C3A}</a:tableStyleId>
              </a:tblPr>
              <a:tblGrid>
                <a:gridCol w="1587655">
                  <a:extLst>
                    <a:ext uri="{9D8B030D-6E8A-4147-A177-3AD203B41FA5}">
                      <a16:colId xmlns:a16="http://schemas.microsoft.com/office/drawing/2014/main" val="2454899278"/>
                    </a:ext>
                  </a:extLst>
                </a:gridCol>
                <a:gridCol w="1137425">
                  <a:extLst>
                    <a:ext uri="{9D8B030D-6E8A-4147-A177-3AD203B41FA5}">
                      <a16:colId xmlns:a16="http://schemas.microsoft.com/office/drawing/2014/main" val="379359098"/>
                    </a:ext>
                  </a:extLst>
                </a:gridCol>
                <a:gridCol w="1137425">
                  <a:extLst>
                    <a:ext uri="{9D8B030D-6E8A-4147-A177-3AD203B41FA5}">
                      <a16:colId xmlns:a16="http://schemas.microsoft.com/office/drawing/2014/main" val="3026794217"/>
                    </a:ext>
                  </a:extLst>
                </a:gridCol>
                <a:gridCol w="1137425">
                  <a:extLst>
                    <a:ext uri="{9D8B030D-6E8A-4147-A177-3AD203B41FA5}">
                      <a16:colId xmlns:a16="http://schemas.microsoft.com/office/drawing/2014/main" val="2012664396"/>
                    </a:ext>
                  </a:extLst>
                </a:gridCol>
                <a:gridCol w="1137425">
                  <a:extLst>
                    <a:ext uri="{9D8B030D-6E8A-4147-A177-3AD203B41FA5}">
                      <a16:colId xmlns:a16="http://schemas.microsoft.com/office/drawing/2014/main" val="2051718000"/>
                    </a:ext>
                  </a:extLst>
                </a:gridCol>
                <a:gridCol w="1137425">
                  <a:extLst>
                    <a:ext uri="{9D8B030D-6E8A-4147-A177-3AD203B41FA5}">
                      <a16:colId xmlns:a16="http://schemas.microsoft.com/office/drawing/2014/main" val="3672653667"/>
                    </a:ext>
                  </a:extLst>
                </a:gridCol>
                <a:gridCol w="1137425">
                  <a:extLst>
                    <a:ext uri="{9D8B030D-6E8A-4147-A177-3AD203B41FA5}">
                      <a16:colId xmlns:a16="http://schemas.microsoft.com/office/drawing/2014/main" val="1381061738"/>
                    </a:ext>
                  </a:extLst>
                </a:gridCol>
                <a:gridCol w="1137425">
                  <a:extLst>
                    <a:ext uri="{9D8B030D-6E8A-4147-A177-3AD203B41FA5}">
                      <a16:colId xmlns:a16="http://schemas.microsoft.com/office/drawing/2014/main" val="2861806460"/>
                    </a:ext>
                  </a:extLst>
                </a:gridCol>
                <a:gridCol w="1137425">
                  <a:extLst>
                    <a:ext uri="{9D8B030D-6E8A-4147-A177-3AD203B41FA5}">
                      <a16:colId xmlns:a16="http://schemas.microsoft.com/office/drawing/2014/main" val="1525659502"/>
                    </a:ext>
                  </a:extLst>
                </a:gridCol>
              </a:tblGrid>
              <a:tr h="190500">
                <a:tc>
                  <a:txBody>
                    <a:bodyPr/>
                    <a:lstStyle/>
                    <a:p>
                      <a:pPr algn="ctr" fontAlgn="b"/>
                      <a:r>
                        <a:rPr lang="en-US" sz="1600" u="none" strike="noStrike">
                          <a:effectLst/>
                        </a:rPr>
                        <a:t>model_name</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var1</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estimate</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var2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estimate2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adjusted_r2</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f.stat</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df</a:t>
                      </a:r>
                      <a:endParaRPr lang="en-US" sz="16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a:effectLst/>
                        </a:rPr>
                        <a:t>p.value</a:t>
                      </a:r>
                      <a:endParaRPr lang="en-US" sz="16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79134560"/>
                  </a:ext>
                </a:extLst>
              </a:tr>
              <a:tr h="190500">
                <a:tc>
                  <a:txBody>
                    <a:bodyPr/>
                    <a:lstStyle/>
                    <a:p>
                      <a:pPr algn="l" fontAlgn="b"/>
                      <a:r>
                        <a:rPr lang="en-US" sz="1600" u="none" strike="noStrike">
                          <a:effectLst/>
                        </a:rPr>
                        <a:t>im1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LFPP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-0.05369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NH4.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4.133124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0.519315</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5.86164</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2 7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0.031953</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51951639"/>
                  </a:ext>
                </a:extLst>
              </a:tr>
              <a:tr h="190500">
                <a:tc>
                  <a:txBody>
                    <a:bodyPr/>
                    <a:lstStyle/>
                    <a:p>
                      <a:pPr algn="l" fontAlgn="b"/>
                      <a:r>
                        <a:rPr lang="en-US" sz="1600" u="none" strike="noStrike">
                          <a:effectLst/>
                        </a:rPr>
                        <a:t>im2</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canopy</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0.004406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LFPP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-0.04203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0.343686</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3.35647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2 7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0.095036</a:t>
                      </a:r>
                      <a:endParaRPr lang="en-US" sz="1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98602531"/>
                  </a:ext>
                </a:extLst>
              </a:tr>
              <a:tr h="190500">
                <a:tc>
                  <a:txBody>
                    <a:bodyPr/>
                    <a:lstStyle/>
                    <a:p>
                      <a:pPr algn="l" fontAlgn="b"/>
                      <a:r>
                        <a:rPr lang="en-US" sz="1600" u="none" strike="noStrike">
                          <a:effectLst/>
                        </a:rPr>
                        <a:t>im3</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AP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-0.00551</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LFPP</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-0.03708</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0.315609</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a:effectLst/>
                        </a:rPr>
                        <a:t>3.075187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600" u="none" strike="noStrike">
                          <a:effectLst/>
                        </a:rPr>
                        <a:t>2 7</a:t>
                      </a:r>
                      <a:endParaRPr lang="en-US" sz="16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600" u="none" strike="noStrike" dirty="0">
                          <a:effectLst/>
                        </a:rPr>
                        <a:t>0.110042</a:t>
                      </a:r>
                      <a:endParaRPr lang="en-US" sz="16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2602916"/>
                  </a:ext>
                </a:extLst>
              </a:tr>
            </a:tbl>
          </a:graphicData>
        </a:graphic>
      </p:graphicFrame>
      <p:sp>
        <p:nvSpPr>
          <p:cNvPr id="5" name="TextBox 4">
            <a:extLst>
              <a:ext uri="{FF2B5EF4-FFF2-40B4-BE49-F238E27FC236}">
                <a16:creationId xmlns:a16="http://schemas.microsoft.com/office/drawing/2014/main" id="{C2CFE70F-36A0-451C-97E2-C8120E1F068D}"/>
              </a:ext>
            </a:extLst>
          </p:cNvPr>
          <p:cNvSpPr txBox="1"/>
          <p:nvPr/>
        </p:nvSpPr>
        <p:spPr>
          <a:xfrm>
            <a:off x="214312" y="2967989"/>
            <a:ext cx="7817268" cy="369332"/>
          </a:xfrm>
          <a:prstGeom prst="rect">
            <a:avLst/>
          </a:prstGeom>
          <a:noFill/>
        </p:spPr>
        <p:txBody>
          <a:bodyPr wrap="none" rtlCol="0">
            <a:spAutoFit/>
          </a:bodyPr>
          <a:lstStyle/>
          <a:p>
            <a:r>
              <a:rPr lang="en-US" dirty="0"/>
              <a:t>Top ten Multivariate regression models predicting invertebrate Shannon diversity.</a:t>
            </a:r>
          </a:p>
        </p:txBody>
      </p:sp>
      <p:sp>
        <p:nvSpPr>
          <p:cNvPr id="6" name="TextBox 5">
            <a:extLst>
              <a:ext uri="{FF2B5EF4-FFF2-40B4-BE49-F238E27FC236}">
                <a16:creationId xmlns:a16="http://schemas.microsoft.com/office/drawing/2014/main" id="{B7B00BD8-B789-4072-8044-13900A27CBF5}"/>
              </a:ext>
            </a:extLst>
          </p:cNvPr>
          <p:cNvSpPr txBox="1"/>
          <p:nvPr/>
        </p:nvSpPr>
        <p:spPr>
          <a:xfrm>
            <a:off x="214312" y="4958957"/>
            <a:ext cx="9192516" cy="369332"/>
          </a:xfrm>
          <a:prstGeom prst="rect">
            <a:avLst/>
          </a:prstGeom>
          <a:noFill/>
        </p:spPr>
        <p:txBody>
          <a:bodyPr wrap="none" rtlCol="0">
            <a:spAutoFit/>
          </a:bodyPr>
          <a:lstStyle/>
          <a:p>
            <a:r>
              <a:rPr lang="en-US" dirty="0"/>
              <a:t>Summary statistics for top five multivariate regressions predicant invertebrate Shannon diversity</a:t>
            </a:r>
          </a:p>
        </p:txBody>
      </p:sp>
      <p:sp>
        <p:nvSpPr>
          <p:cNvPr id="8" name="TextBox 7">
            <a:extLst>
              <a:ext uri="{FF2B5EF4-FFF2-40B4-BE49-F238E27FC236}">
                <a16:creationId xmlns:a16="http://schemas.microsoft.com/office/drawing/2014/main" id="{409F7981-0652-46DA-9132-70D3380F4A4B}"/>
              </a:ext>
            </a:extLst>
          </p:cNvPr>
          <p:cNvSpPr txBox="1"/>
          <p:nvPr/>
        </p:nvSpPr>
        <p:spPr>
          <a:xfrm>
            <a:off x="214312" y="5473005"/>
            <a:ext cx="11763375" cy="1384995"/>
          </a:xfrm>
          <a:prstGeom prst="rect">
            <a:avLst/>
          </a:prstGeom>
          <a:noFill/>
        </p:spPr>
        <p:txBody>
          <a:bodyPr wrap="square">
            <a:spAutoFit/>
          </a:bodyPr>
          <a:lstStyle/>
          <a:p>
            <a:r>
              <a:rPr lang="en-US" sz="1400" dirty="0"/>
              <a:t># 7/10 top </a:t>
            </a:r>
            <a:r>
              <a:rPr lang="en-US" sz="1400" dirty="0" err="1"/>
              <a:t>AICc</a:t>
            </a:r>
            <a:r>
              <a:rPr lang="en-US" sz="1400" dirty="0"/>
              <a:t> models contained one or fewer environmental predictors. Previous univariate regressions indicate no statistically significant correlations</a:t>
            </a:r>
          </a:p>
          <a:p>
            <a:endParaRPr lang="en-US" sz="1400" dirty="0"/>
          </a:p>
          <a:p>
            <a:r>
              <a:rPr lang="en-US" sz="1400" dirty="0"/>
              <a:t># 1/3 of the top </a:t>
            </a:r>
            <a:r>
              <a:rPr lang="en-US" sz="1400" dirty="0" err="1"/>
              <a:t>AICc</a:t>
            </a:r>
            <a:r>
              <a:rPr lang="en-US" sz="1400" dirty="0"/>
              <a:t> ranked </a:t>
            </a:r>
            <a:r>
              <a:rPr lang="en-US" sz="1400" dirty="0" err="1"/>
              <a:t>multivariation</a:t>
            </a:r>
            <a:r>
              <a:rPr lang="en-US" sz="1400" dirty="0"/>
              <a:t> regression models has a p value less than 0.05 and has an adjusted r^2 of 0.519 (-LFPP + NH4)</a:t>
            </a:r>
          </a:p>
          <a:p>
            <a:endParaRPr lang="en-US" sz="1400" dirty="0"/>
          </a:p>
          <a:p>
            <a:r>
              <a:rPr lang="en-US" sz="1400" dirty="0"/>
              <a:t># Positive predictors of invertebrate diversity include NH4 and canopy</a:t>
            </a:r>
          </a:p>
          <a:p>
            <a:r>
              <a:rPr lang="en-US" sz="1400" dirty="0"/>
              <a:t># Negative predictors of invertebrate diversity include LFPP and AP</a:t>
            </a:r>
          </a:p>
        </p:txBody>
      </p:sp>
      <p:pic>
        <p:nvPicPr>
          <p:cNvPr id="9" name="Picture 8">
            <a:extLst>
              <a:ext uri="{FF2B5EF4-FFF2-40B4-BE49-F238E27FC236}">
                <a16:creationId xmlns:a16="http://schemas.microsoft.com/office/drawing/2014/main" id="{AA47FD12-D4FA-4B09-9EBD-7E9514B787A6}"/>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11132191" y="-1"/>
            <a:ext cx="959141" cy="959141"/>
          </a:xfrm>
          <a:prstGeom prst="rect">
            <a:avLst/>
          </a:prstGeom>
        </p:spPr>
      </p:pic>
    </p:spTree>
    <p:extLst>
      <p:ext uri="{BB962C8B-B14F-4D97-AF65-F5344CB8AC3E}">
        <p14:creationId xmlns:p14="http://schemas.microsoft.com/office/powerpoint/2010/main" val="2046753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2E4E0EB3-CA16-4308-97FA-4E06DA575F0D}"/>
              </a:ext>
            </a:extLst>
          </p:cNvPr>
          <p:cNvPicPr>
            <a:picLocks noChangeAspect="1"/>
          </p:cNvPicPr>
          <p:nvPr/>
        </p:nvPicPr>
        <p:blipFill>
          <a:blip r:embed="rId2"/>
          <a:stretch>
            <a:fillRect/>
          </a:stretch>
        </p:blipFill>
        <p:spPr>
          <a:xfrm>
            <a:off x="272211" y="241301"/>
            <a:ext cx="9523809" cy="4761905"/>
          </a:xfrm>
          <a:prstGeom prst="rect">
            <a:avLst/>
          </a:prstGeom>
        </p:spPr>
      </p:pic>
      <p:sp>
        <p:nvSpPr>
          <p:cNvPr id="4" name="Text Placeholder 3">
            <a:extLst>
              <a:ext uri="{FF2B5EF4-FFF2-40B4-BE49-F238E27FC236}">
                <a16:creationId xmlns:a16="http://schemas.microsoft.com/office/drawing/2014/main" id="{113A5F0E-4473-44F3-929C-420C70F6B657}"/>
              </a:ext>
            </a:extLst>
          </p:cNvPr>
          <p:cNvSpPr>
            <a:spLocks noGrp="1"/>
          </p:cNvSpPr>
          <p:nvPr>
            <p:ph type="body" sz="half" idx="2"/>
          </p:nvPr>
        </p:nvSpPr>
        <p:spPr>
          <a:xfrm>
            <a:off x="361950" y="5261337"/>
            <a:ext cx="11468100" cy="668827"/>
          </a:xfrm>
        </p:spPr>
        <p:txBody>
          <a:bodyPr>
            <a:normAutofit/>
          </a:bodyPr>
          <a:lstStyle/>
          <a:p>
            <a:r>
              <a:rPr lang="en-US" sz="1800" dirty="0"/>
              <a:t>Shannon diversity of fish (A) and invertebrate (B) communities for each site plotted against annual precipitation. </a:t>
            </a:r>
          </a:p>
          <a:p>
            <a:endParaRPr lang="en-US" sz="1800" dirty="0"/>
          </a:p>
        </p:txBody>
      </p:sp>
      <p:sp>
        <p:nvSpPr>
          <p:cNvPr id="18" name="Rectangle 17">
            <a:extLst>
              <a:ext uri="{FF2B5EF4-FFF2-40B4-BE49-F238E27FC236}">
                <a16:creationId xmlns:a16="http://schemas.microsoft.com/office/drawing/2014/main" id="{A8A383D6-B459-4701-8DE8-AFFC3DC9648D}"/>
              </a:ext>
            </a:extLst>
          </p:cNvPr>
          <p:cNvSpPr/>
          <p:nvPr/>
        </p:nvSpPr>
        <p:spPr>
          <a:xfrm>
            <a:off x="914400" y="0"/>
            <a:ext cx="7940842" cy="5935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AA4CF500-93D1-4302-8F23-2BF6A3E8E901}"/>
              </a:ext>
            </a:extLst>
          </p:cNvPr>
          <p:cNvSpPr txBox="1"/>
          <p:nvPr/>
        </p:nvSpPr>
        <p:spPr>
          <a:xfrm>
            <a:off x="481741" y="610633"/>
            <a:ext cx="370614" cy="461665"/>
          </a:xfrm>
          <a:prstGeom prst="rect">
            <a:avLst/>
          </a:prstGeom>
          <a:noFill/>
        </p:spPr>
        <p:txBody>
          <a:bodyPr wrap="none" rtlCol="0">
            <a:spAutoFit/>
          </a:bodyPr>
          <a:lstStyle/>
          <a:p>
            <a:pPr algn="ctr"/>
            <a:r>
              <a:rPr lang="en-US" sz="2400" b="1" dirty="0"/>
              <a:t>A</a:t>
            </a:r>
            <a:endParaRPr lang="en-US" b="1" dirty="0"/>
          </a:p>
        </p:txBody>
      </p:sp>
      <p:sp>
        <p:nvSpPr>
          <p:cNvPr id="20" name="TextBox 19">
            <a:extLst>
              <a:ext uri="{FF2B5EF4-FFF2-40B4-BE49-F238E27FC236}">
                <a16:creationId xmlns:a16="http://schemas.microsoft.com/office/drawing/2014/main" id="{8DA77F44-3CCE-4AE9-866D-12A8ED17C87A}"/>
              </a:ext>
            </a:extLst>
          </p:cNvPr>
          <p:cNvSpPr txBox="1"/>
          <p:nvPr/>
        </p:nvSpPr>
        <p:spPr>
          <a:xfrm>
            <a:off x="5348002" y="584148"/>
            <a:ext cx="357790" cy="461665"/>
          </a:xfrm>
          <a:prstGeom prst="rect">
            <a:avLst/>
          </a:prstGeom>
          <a:noFill/>
        </p:spPr>
        <p:txBody>
          <a:bodyPr wrap="none" rtlCol="0">
            <a:spAutoFit/>
          </a:bodyPr>
          <a:lstStyle/>
          <a:p>
            <a:r>
              <a:rPr lang="en-US" sz="2400" b="1" dirty="0"/>
              <a:t>B</a:t>
            </a:r>
            <a:endParaRPr lang="en-US" b="1" dirty="0"/>
          </a:p>
        </p:txBody>
      </p:sp>
      <p:sp>
        <p:nvSpPr>
          <p:cNvPr id="21" name="TextBox 20">
            <a:extLst>
              <a:ext uri="{FF2B5EF4-FFF2-40B4-BE49-F238E27FC236}">
                <a16:creationId xmlns:a16="http://schemas.microsoft.com/office/drawing/2014/main" id="{71E20C3C-C144-4099-AF4C-5249634CAC67}"/>
              </a:ext>
            </a:extLst>
          </p:cNvPr>
          <p:cNvSpPr txBox="1"/>
          <p:nvPr/>
        </p:nvSpPr>
        <p:spPr>
          <a:xfrm>
            <a:off x="0" y="668"/>
            <a:ext cx="5348002" cy="369332"/>
          </a:xfrm>
          <a:prstGeom prst="rect">
            <a:avLst/>
          </a:prstGeom>
          <a:noFill/>
        </p:spPr>
        <p:txBody>
          <a:bodyPr wrap="none" rtlCol="0">
            <a:spAutoFit/>
          </a:bodyPr>
          <a:lstStyle/>
          <a:p>
            <a:r>
              <a:rPr lang="en-US" dirty="0"/>
              <a:t>Hypothesis test: precipitation correlates with diversity?</a:t>
            </a:r>
          </a:p>
        </p:txBody>
      </p:sp>
      <p:sp>
        <p:nvSpPr>
          <p:cNvPr id="24" name="Text Placeholder 3">
            <a:extLst>
              <a:ext uri="{FF2B5EF4-FFF2-40B4-BE49-F238E27FC236}">
                <a16:creationId xmlns:a16="http://schemas.microsoft.com/office/drawing/2014/main" id="{ED4E3FFB-BA04-46CD-AC0B-672864B47F0D}"/>
              </a:ext>
            </a:extLst>
          </p:cNvPr>
          <p:cNvSpPr txBox="1">
            <a:spLocks/>
          </p:cNvSpPr>
          <p:nvPr/>
        </p:nvSpPr>
        <p:spPr>
          <a:xfrm>
            <a:off x="272211" y="5912666"/>
            <a:ext cx="11468100" cy="66882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sz="1800" dirty="0"/>
              <a:t>Fish Shannon index correlates positively with annual precipitation but invertebrate Shannon index does not significantly correlate. </a:t>
            </a:r>
          </a:p>
          <a:p>
            <a:endParaRPr lang="en-US" sz="1800" dirty="0"/>
          </a:p>
        </p:txBody>
      </p:sp>
      <p:pic>
        <p:nvPicPr>
          <p:cNvPr id="11" name="Picture 2" descr="See the source image">
            <a:extLst>
              <a:ext uri="{FF2B5EF4-FFF2-40B4-BE49-F238E27FC236}">
                <a16:creationId xmlns:a16="http://schemas.microsoft.com/office/drawing/2014/main" id="{6157D231-0471-454A-93B3-48219EB7564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885" b="89951" l="9500" r="91750">
                        <a14:foregroundMark x1="91750" y1="41186" x2="91250" y2="50577"/>
                        <a14:foregroundMark x1="9500" y1="56013" x2="9500" y2="56013"/>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2683805" y="3429000"/>
            <a:ext cx="532367" cy="40393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7878E1D7-44A9-488E-B601-66FE2F7EB61F}"/>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7974981" y="3353499"/>
            <a:ext cx="403933" cy="403933"/>
          </a:xfrm>
          <a:prstGeom prst="rect">
            <a:avLst/>
          </a:prstGeom>
        </p:spPr>
      </p:pic>
      <p:sp>
        <p:nvSpPr>
          <p:cNvPr id="2" name="TextBox 1">
            <a:extLst>
              <a:ext uri="{FF2B5EF4-FFF2-40B4-BE49-F238E27FC236}">
                <a16:creationId xmlns:a16="http://schemas.microsoft.com/office/drawing/2014/main" id="{0CA3111A-D05B-4759-80A1-12982B0D3571}"/>
              </a:ext>
            </a:extLst>
          </p:cNvPr>
          <p:cNvSpPr txBox="1"/>
          <p:nvPr/>
        </p:nvSpPr>
        <p:spPr>
          <a:xfrm rot="16200000">
            <a:off x="-315658" y="2058343"/>
            <a:ext cx="1503745" cy="461665"/>
          </a:xfrm>
          <a:prstGeom prst="rect">
            <a:avLst/>
          </a:prstGeom>
          <a:solidFill>
            <a:schemeClr val="bg1"/>
          </a:solidFill>
        </p:spPr>
        <p:txBody>
          <a:bodyPr wrap="none" rtlCol="0">
            <a:spAutoFit/>
          </a:bodyPr>
          <a:lstStyle/>
          <a:p>
            <a:r>
              <a:rPr lang="en-US" sz="2400" dirty="0"/>
              <a:t>Shannon</a:t>
            </a:r>
            <a:r>
              <a:rPr lang="en-US" sz="2400" baseline="30000" dirty="0"/>
              <a:t>(f)</a:t>
            </a:r>
            <a:endParaRPr lang="en-US" sz="2400" dirty="0"/>
          </a:p>
        </p:txBody>
      </p:sp>
      <p:sp>
        <p:nvSpPr>
          <p:cNvPr id="14" name="TextBox 13">
            <a:extLst>
              <a:ext uri="{FF2B5EF4-FFF2-40B4-BE49-F238E27FC236}">
                <a16:creationId xmlns:a16="http://schemas.microsoft.com/office/drawing/2014/main" id="{5DFF532E-26FC-4C50-96C6-32FBD90AA15C}"/>
              </a:ext>
            </a:extLst>
          </p:cNvPr>
          <p:cNvSpPr txBox="1"/>
          <p:nvPr/>
        </p:nvSpPr>
        <p:spPr>
          <a:xfrm rot="16200000">
            <a:off x="4504416" y="2117864"/>
            <a:ext cx="1454244" cy="461665"/>
          </a:xfrm>
          <a:prstGeom prst="rect">
            <a:avLst/>
          </a:prstGeom>
          <a:solidFill>
            <a:schemeClr val="bg1"/>
          </a:solidFill>
        </p:spPr>
        <p:txBody>
          <a:bodyPr wrap="none" rtlCol="0">
            <a:spAutoFit/>
          </a:bodyPr>
          <a:lstStyle/>
          <a:p>
            <a:r>
              <a:rPr lang="en-US" sz="2400" dirty="0"/>
              <a:t>Shannon</a:t>
            </a:r>
            <a:r>
              <a:rPr lang="en-US" sz="2400" baseline="30000" dirty="0"/>
              <a:t>(</a:t>
            </a:r>
            <a:r>
              <a:rPr lang="en-US" sz="2400" baseline="30000" dirty="0" err="1"/>
              <a:t>i</a:t>
            </a:r>
            <a:r>
              <a:rPr lang="en-US" sz="2400" baseline="30000" dirty="0"/>
              <a:t>)</a:t>
            </a:r>
            <a:endParaRPr lang="en-US" sz="2400" dirty="0"/>
          </a:p>
        </p:txBody>
      </p:sp>
    </p:spTree>
    <p:extLst>
      <p:ext uri="{BB962C8B-B14F-4D97-AF65-F5344CB8AC3E}">
        <p14:creationId xmlns:p14="http://schemas.microsoft.com/office/powerpoint/2010/main" val="3626389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7554</TotalTime>
  <Words>6679</Words>
  <Application>Microsoft Office PowerPoint</Application>
  <PresentationFormat>Widescreen</PresentationFormat>
  <Paragraphs>2930</Paragraphs>
  <Slides>37</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Calibri Light</vt:lpstr>
      <vt:lpstr>Roboto</vt:lpstr>
      <vt:lpstr>Office Theme</vt:lpstr>
      <vt:lpstr>Revised Data Analysis Texas Precipitation Gradient (2017)</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Final Figures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Revised Data Analysis Texas Precipitation Gradient (2017)</dc:title>
  <dc:creator>Sean</dc:creator>
  <cp:lastModifiedBy>Sean</cp:lastModifiedBy>
  <cp:revision>143</cp:revision>
  <dcterms:created xsi:type="dcterms:W3CDTF">2020-12-14T18:50:50Z</dcterms:created>
  <dcterms:modified xsi:type="dcterms:W3CDTF">2021-01-20T14:33:09Z</dcterms:modified>
</cp:coreProperties>
</file>

<file path=docProps/thumbnail.jpeg>
</file>